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Average"/>
      <p:regular r:id="rId73"/>
    </p:embeddedFont>
    <p:embeddedFont>
      <p:font typeface="El Messiri Medium"/>
      <p:regular r:id="rId74"/>
      <p:bold r:id="rId75"/>
    </p:embeddedFont>
    <p:embeddedFont>
      <p:font typeface="Oswald"/>
      <p:regular r:id="rId76"/>
      <p:bold r:id="rId77"/>
    </p:embeddedFont>
    <p:embeddedFont>
      <p:font typeface="El Messiri"/>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verage-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ElMessiriMedium-bold.fntdata"/><Relationship Id="rId30" Type="http://schemas.openxmlformats.org/officeDocument/2006/relationships/slide" Target="slides/slide25.xml"/><Relationship Id="rId74" Type="http://schemas.openxmlformats.org/officeDocument/2006/relationships/font" Target="fonts/ElMessiriMedium-regular.fntdata"/><Relationship Id="rId33" Type="http://schemas.openxmlformats.org/officeDocument/2006/relationships/slide" Target="slides/slide28.xml"/><Relationship Id="rId77" Type="http://schemas.openxmlformats.org/officeDocument/2006/relationships/font" Target="fonts/Oswald-bold.fntdata"/><Relationship Id="rId32" Type="http://schemas.openxmlformats.org/officeDocument/2006/relationships/slide" Target="slides/slide27.xml"/><Relationship Id="rId76" Type="http://schemas.openxmlformats.org/officeDocument/2006/relationships/font" Target="fonts/Oswald-regular.fntdata"/><Relationship Id="rId35" Type="http://schemas.openxmlformats.org/officeDocument/2006/relationships/slide" Target="slides/slide30.xml"/><Relationship Id="rId79" Type="http://schemas.openxmlformats.org/officeDocument/2006/relationships/font" Target="fonts/ElMessiri-bold.fntdata"/><Relationship Id="rId34" Type="http://schemas.openxmlformats.org/officeDocument/2006/relationships/slide" Target="slides/slide29.xml"/><Relationship Id="rId78" Type="http://schemas.openxmlformats.org/officeDocument/2006/relationships/font" Target="fonts/ElMessiri-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f3c7f1be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f3c7f1be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f3c7f1be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f3c7f1be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f3c7f1be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1f3c7f1be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f3c7f1be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f3c7f1b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f3c7f1be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1f3c7f1be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f3c7f1be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f3c7f1be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1f3c7f1be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1f3c7f1be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f3c7f1be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f3c7f1be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f3c7f1be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f3c7f1be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f3c7f1be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1f3c7f1be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1e9965f5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1e9965f5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1f3c7f1be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1f3c7f1be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f3c7f1be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1f3c7f1be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f3c7f1be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1f3c7f1be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f3c7f1be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f3c7f1be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1f3c7f1be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1f3c7f1be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1f3c7f1be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1f3c7f1be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1f3c7f1be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1f3c7f1be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f3c7f1be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f3c7f1be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1f3c7f1be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f3c7f1be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f3c7f1be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f3c7f1be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1e9965f5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1e9965f5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1f3c7f1be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1f3c7f1be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f3c7f1be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1f3c7f1be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1f3c7f1be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1f3c7f1be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f3c7f1be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1f3c7f1be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f3c7f1be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1f3c7f1be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1f3c7f1be8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1f3c7f1be8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20097769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20097769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20097769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20097769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200977690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200977690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200977690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200977690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f3c7f1be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1f3c7f1be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1f3c7f1be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1f3c7f1be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00977690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200977690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200977690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200977690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200977690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200977690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20097769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20097769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200977690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200977690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00977690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200977690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200977690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200977690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200977690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200977690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200977690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200977690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e9965f5ca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e9965f5ca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200977690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200977690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d18e435d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18e435d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21da2fa3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21da2fa3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21da2fa3f7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21da2fa3f7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d18e435d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d18e435d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d18e435d7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d18e435d7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d18e435d7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d18e435d7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d18e435d7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d18e435d7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d18e435d7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d18e435d7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d18e435d7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d18e435d7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1f3c7f1be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1f3c7f1be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d18e435d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d18e435d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d18e435d7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d18e435d7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21da2fa3f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21da2fa3f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21da2fa3f7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21da2fa3f7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21da2fa3f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21da2fa3f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21da2fa3f7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21da2fa3f7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21da2fa3f7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21da2fa3f7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21da2fa3f7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21da2fa3f7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e9965f5ca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e9965f5ca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1e9965f5c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1e9965f5c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1f3c7f1be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1f3c7f1be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hyperlink" Target="https://github.com/HendEmad/Computer-vision/blob/main/Deep%20learning%20with%20Keras/Code/1_load_image.p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hyperlink" Target="https://github.com/HendEmad/Computer-vision/blob/main/Deep%20learning%20with%20Keras/Code/2_sequential_model.p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18.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81.png"/><Relationship Id="rId4" Type="http://schemas.openxmlformats.org/officeDocument/2006/relationships/image" Target="../media/image29.png"/><Relationship Id="rId5"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HendEmad/Computer-vision/blob/main/Deep%20learning%20with%20Keras/Code/3_Conv2D_layer.p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HendEmad/Computer-vision/blob/main/Deep%20learning%20with%20Keras/Code/4_Feature_map.p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41.png"/><Relationship Id="rId5" Type="http://schemas.openxmlformats.org/officeDocument/2006/relationships/image" Target="../media/image52.png"/><Relationship Id="rId6"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hyperlink" Target="https://github.com/HendEmad/Computer-vision/blob/main/Deep%20learning%20with%20Keras/Code/5_1_conv_layer_matrix.py" TargetMode="External"/><Relationship Id="rId6" Type="http://schemas.openxmlformats.org/officeDocument/2006/relationships/hyperlink" Target="https://github.com/HendEmad/Computer-vision/blob/main/Deep%20learning%20with%20Keras/Code/5_2_conv_maxpooling_layer_matrix.p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2.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5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72.png"/><Relationship Id="rId5" Type="http://schemas.openxmlformats.org/officeDocument/2006/relationships/hyperlink" Target="https://github.com/HendEmad/Computer-vision/blob/main/Deep%20learning%20with%20Keras/Code/6_Flatten_and_Dense_layers.p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9.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7.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77.png"/><Relationship Id="rId4" Type="http://schemas.openxmlformats.org/officeDocument/2006/relationships/hyperlink" Target="https://github.com/HendEmad/Computer-vision/blob/main/Deep%20learning%20with%20Keras/Code/VGG16_ImageClassification_model.p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0000"/>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latin typeface="El Messiri"/>
                <a:ea typeface="El Messiri"/>
                <a:cs typeface="El Messiri"/>
                <a:sym typeface="El Messiri"/>
              </a:rPr>
              <a:t>Computer</a:t>
            </a:r>
            <a:r>
              <a:rPr b="1" lang="en">
                <a:latin typeface="El Messiri"/>
                <a:ea typeface="El Messiri"/>
                <a:cs typeface="El Messiri"/>
                <a:sym typeface="El Messiri"/>
              </a:rPr>
              <a:t> vision with Keras</a:t>
            </a:r>
            <a:endParaRPr b="1">
              <a:latin typeface="El Messiri"/>
              <a:ea typeface="El Messiri"/>
              <a:cs typeface="El Messiri"/>
              <a:sym typeface="El Messi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1054625"/>
            <a:ext cx="8520600" cy="572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Font typeface="El Messiri"/>
              <a:buChar char="❖"/>
            </a:pPr>
            <a:r>
              <a:rPr lang="en" sz="2000">
                <a:solidFill>
                  <a:srgbClr val="000000"/>
                </a:solidFill>
                <a:latin typeface="El Messiri"/>
                <a:ea typeface="El Messiri"/>
                <a:cs typeface="El Messiri"/>
                <a:sym typeface="El Messiri"/>
              </a:rPr>
              <a:t>How to append layer/s into the neural network?</a:t>
            </a:r>
            <a:endParaRPr sz="2000">
              <a:solidFill>
                <a:srgbClr val="000000"/>
              </a:solidFill>
              <a:latin typeface="El Messiri"/>
              <a:ea typeface="El Messiri"/>
              <a:cs typeface="El Messiri"/>
              <a:sym typeface="El Messiri"/>
            </a:endParaRPr>
          </a:p>
        </p:txBody>
      </p:sp>
      <p:sp>
        <p:nvSpPr>
          <p:cNvPr id="142" name="Google Shape;142;p22"/>
          <p:cNvSpPr txBox="1"/>
          <p:nvPr>
            <p:ph idx="1" type="body"/>
          </p:nvPr>
        </p:nvSpPr>
        <p:spPr>
          <a:xfrm>
            <a:off x="311700" y="1609675"/>
            <a:ext cx="8520600" cy="1375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500">
                <a:solidFill>
                  <a:srgbClr val="000000"/>
                </a:solidFill>
                <a:latin typeface="El Messiri"/>
                <a:ea typeface="El Messiri"/>
                <a:cs typeface="El Messiri"/>
                <a:sym typeface="El Messiri"/>
              </a:rPr>
              <a:t>This is done using </a:t>
            </a:r>
            <a:r>
              <a:rPr lang="en" sz="6500">
                <a:solidFill>
                  <a:srgbClr val="000000"/>
                </a:solidFill>
                <a:latin typeface="El Messiri"/>
                <a:ea typeface="El Messiri"/>
                <a:cs typeface="El Messiri"/>
                <a:sym typeface="El Messiri"/>
              </a:rPr>
              <a:t>function </a:t>
            </a:r>
            <a:r>
              <a:rPr lang="en" sz="6500">
                <a:solidFill>
                  <a:srgbClr val="000000"/>
                </a:solidFill>
                <a:latin typeface="El Messiri"/>
                <a:ea typeface="El Messiri"/>
                <a:cs typeface="El Messiri"/>
                <a:sym typeface="El Messiri"/>
              </a:rPr>
              <a:t>`Input()` via passing the shape of the input image into its shape parameter. If we print the shape of the input layer, it will be the same as the shape of the input image, but will have another dimension. This </a:t>
            </a:r>
            <a:r>
              <a:rPr lang="en" sz="6500">
                <a:solidFill>
                  <a:srgbClr val="000000"/>
                </a:solidFill>
                <a:latin typeface="El Messiri"/>
                <a:ea typeface="El Messiri"/>
                <a:cs typeface="El Messiri"/>
                <a:sym typeface="El Messiri"/>
              </a:rPr>
              <a:t>dimension</a:t>
            </a:r>
            <a:r>
              <a:rPr lang="en" sz="6500">
                <a:solidFill>
                  <a:srgbClr val="000000"/>
                </a:solidFill>
                <a:latin typeface="El Messiri"/>
                <a:ea typeface="El Messiri"/>
                <a:cs typeface="El Messiri"/>
                <a:sym typeface="El Messiri"/>
              </a:rPr>
              <a:t> refers to </a:t>
            </a:r>
            <a:r>
              <a:rPr i="1" lang="en" sz="6500">
                <a:solidFill>
                  <a:srgbClr val="FF0000"/>
                </a:solidFill>
                <a:latin typeface="El Messiri"/>
                <a:ea typeface="El Messiri"/>
                <a:cs typeface="El Messiri"/>
                <a:sym typeface="El Messiri"/>
              </a:rPr>
              <a:t>number of batches</a:t>
            </a:r>
            <a:r>
              <a:rPr lang="en" sz="6500">
                <a:solidFill>
                  <a:srgbClr val="000000"/>
                </a:solidFill>
                <a:latin typeface="El Messiri"/>
                <a:ea typeface="El Messiri"/>
                <a:cs typeface="El Messiri"/>
                <a:sym typeface="El Messiri"/>
              </a:rPr>
              <a:t>, which are </a:t>
            </a:r>
            <a:r>
              <a:rPr i="1" lang="en" sz="6500">
                <a:solidFill>
                  <a:srgbClr val="FF0000"/>
                </a:solidFill>
                <a:latin typeface="El Messiri"/>
                <a:ea typeface="El Messiri"/>
                <a:cs typeface="El Messiri"/>
                <a:sym typeface="El Messiri"/>
              </a:rPr>
              <a:t>images inputted into the input layer</a:t>
            </a:r>
            <a:r>
              <a:rPr lang="en" sz="6500">
                <a:solidFill>
                  <a:srgbClr val="000000"/>
                </a:solidFill>
                <a:latin typeface="El Messiri"/>
                <a:ea typeface="El Messiri"/>
                <a:cs typeface="El Messiri"/>
                <a:sym typeface="El Messiri"/>
              </a:rPr>
              <a:t>.</a:t>
            </a:r>
            <a:endParaRPr sz="65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lnSpc>
                <a:spcPct val="70000"/>
              </a:lnSpc>
              <a:spcBef>
                <a:spcPts val="1200"/>
              </a:spcBef>
              <a:spcAft>
                <a:spcPts val="1200"/>
              </a:spcAft>
              <a:buNone/>
            </a:pPr>
            <a:r>
              <a:t/>
            </a:r>
            <a:endParaRPr>
              <a:solidFill>
                <a:srgbClr val="000000"/>
              </a:solidFill>
              <a:latin typeface="El Messiri"/>
              <a:ea typeface="El Messiri"/>
              <a:cs typeface="El Messiri"/>
              <a:sym typeface="El Messiri"/>
            </a:endParaRPr>
          </a:p>
        </p:txBody>
      </p:sp>
      <p:pic>
        <p:nvPicPr>
          <p:cNvPr id="143" name="Google Shape;143;p22"/>
          <p:cNvPicPr preferRelativeResize="0"/>
          <p:nvPr/>
        </p:nvPicPr>
        <p:blipFill>
          <a:blip r:embed="rId3">
            <a:alphaModFix/>
          </a:blip>
          <a:stretch>
            <a:fillRect/>
          </a:stretch>
        </p:blipFill>
        <p:spPr>
          <a:xfrm>
            <a:off x="1500175" y="2876325"/>
            <a:ext cx="6143625" cy="781050"/>
          </a:xfrm>
          <a:prstGeom prst="rect">
            <a:avLst/>
          </a:prstGeom>
          <a:noFill/>
          <a:ln>
            <a:noFill/>
          </a:ln>
        </p:spPr>
      </p:pic>
      <p:sp>
        <p:nvSpPr>
          <p:cNvPr id="144" name="Google Shape;144;p22"/>
          <p:cNvSpPr txBox="1"/>
          <p:nvPr>
            <p:ph type="title"/>
          </p:nvPr>
        </p:nvSpPr>
        <p:spPr>
          <a:xfrm>
            <a:off x="311700" y="360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Neural Network structure</a:t>
            </a:r>
            <a:endParaRPr b="1">
              <a:solidFill>
                <a:srgbClr val="0000FF"/>
              </a:solidFill>
              <a:latin typeface="El Messiri"/>
              <a:ea typeface="El Messiri"/>
              <a:cs typeface="El Messiri"/>
              <a:sym typeface="El Messiri"/>
            </a:endParaRPr>
          </a:p>
        </p:txBody>
      </p:sp>
      <p:sp>
        <p:nvSpPr>
          <p:cNvPr id="145" name="Google Shape;145;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sp>
        <p:nvSpPr>
          <p:cNvPr id="150" name="Google Shape;150;p23"/>
          <p:cNvSpPr txBox="1"/>
          <p:nvPr>
            <p:ph idx="1" type="body"/>
          </p:nvPr>
        </p:nvSpPr>
        <p:spPr>
          <a:xfrm>
            <a:off x="311700" y="771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After the input layer, there is/are hidden layer/s where the processing is done, one of these layers is called “dense” layer. To append it to the neural network, we have to create it by passing the number of neurons(depends on the model itself), and then connect it to the input layer.</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a:solidFill>
                <a:srgbClr val="000000"/>
              </a:solidFill>
              <a:latin typeface="El Messiri"/>
              <a:ea typeface="El Messiri"/>
              <a:cs typeface="El Messiri"/>
              <a:sym typeface="El Messiri"/>
            </a:endParaRPr>
          </a:p>
        </p:txBody>
      </p:sp>
      <p:pic>
        <p:nvPicPr>
          <p:cNvPr id="151" name="Google Shape;151;p23"/>
          <p:cNvPicPr preferRelativeResize="0"/>
          <p:nvPr/>
        </p:nvPicPr>
        <p:blipFill>
          <a:blip r:embed="rId3">
            <a:alphaModFix/>
          </a:blip>
          <a:stretch>
            <a:fillRect/>
          </a:stretch>
        </p:blipFill>
        <p:spPr>
          <a:xfrm>
            <a:off x="2730975" y="1942037"/>
            <a:ext cx="3843599" cy="1259425"/>
          </a:xfrm>
          <a:prstGeom prst="rect">
            <a:avLst/>
          </a:prstGeom>
          <a:noFill/>
          <a:ln>
            <a:noFill/>
          </a:ln>
        </p:spPr>
      </p:pic>
      <p:sp>
        <p:nvSpPr>
          <p:cNvPr id="152" name="Google Shape;152;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 name="Shape 156"/>
        <p:cNvGrpSpPr/>
        <p:nvPr/>
      </p:nvGrpSpPr>
      <p:grpSpPr>
        <a:xfrm>
          <a:off x="0" y="0"/>
          <a:ext cx="0" cy="0"/>
          <a:chOff x="0" y="0"/>
          <a:chExt cx="0" cy="0"/>
        </a:xfrm>
      </p:grpSpPr>
      <p:sp>
        <p:nvSpPr>
          <p:cNvPr id="157" name="Google Shape;157;p24"/>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These layers and connection between them is called </a:t>
            </a:r>
            <a:r>
              <a:rPr lang="en" sz="1600">
                <a:solidFill>
                  <a:srgbClr val="0000FF"/>
                </a:solidFill>
                <a:latin typeface="El Messiri"/>
                <a:ea typeface="El Messiri"/>
                <a:cs typeface="El Messiri"/>
                <a:sym typeface="El Messiri"/>
              </a:rPr>
              <a:t>Neural Network Structure</a:t>
            </a:r>
            <a:r>
              <a:rPr lang="en" sz="1600">
                <a:solidFill>
                  <a:srgbClr val="000000"/>
                </a:solidFill>
                <a:latin typeface="El Messiri"/>
                <a:ea typeface="El Messiri"/>
                <a:cs typeface="El Messiri"/>
                <a:sym typeface="El Messiri"/>
              </a:rPr>
              <a:t>.</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After building our neural network layers, we have to </a:t>
            </a:r>
            <a:r>
              <a:rPr lang="en" sz="1600">
                <a:solidFill>
                  <a:srgbClr val="000000"/>
                </a:solidFill>
                <a:latin typeface="El Messiri"/>
                <a:ea typeface="El Messiri"/>
                <a:cs typeface="El Messiri"/>
                <a:sym typeface="El Messiri"/>
              </a:rPr>
              <a:t>define the model to apply on it, by passing the input layer and output layer as parameters to the `Model()` function.</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a:solidFill>
                <a:srgbClr val="000000"/>
              </a:solidFill>
              <a:latin typeface="El Messiri"/>
              <a:ea typeface="El Messiri"/>
              <a:cs typeface="El Messiri"/>
              <a:sym typeface="El Messiri"/>
            </a:endParaRPr>
          </a:p>
        </p:txBody>
      </p:sp>
      <p:pic>
        <p:nvPicPr>
          <p:cNvPr id="158" name="Google Shape;158;p24"/>
          <p:cNvPicPr preferRelativeResize="0"/>
          <p:nvPr/>
        </p:nvPicPr>
        <p:blipFill>
          <a:blip r:embed="rId3">
            <a:alphaModFix/>
          </a:blip>
          <a:stretch>
            <a:fillRect/>
          </a:stretch>
        </p:blipFill>
        <p:spPr>
          <a:xfrm>
            <a:off x="1095375" y="1441663"/>
            <a:ext cx="5429250" cy="1266825"/>
          </a:xfrm>
          <a:prstGeom prst="rect">
            <a:avLst/>
          </a:prstGeom>
          <a:noFill/>
          <a:ln>
            <a:noFill/>
          </a:ln>
        </p:spPr>
      </p:pic>
      <p:pic>
        <p:nvPicPr>
          <p:cNvPr id="159" name="Google Shape;159;p24"/>
          <p:cNvPicPr preferRelativeResize="0"/>
          <p:nvPr/>
        </p:nvPicPr>
        <p:blipFill>
          <a:blip r:embed="rId4">
            <a:alphaModFix/>
          </a:blip>
          <a:stretch>
            <a:fillRect/>
          </a:stretch>
        </p:blipFill>
        <p:spPr>
          <a:xfrm>
            <a:off x="1490663" y="3590950"/>
            <a:ext cx="6162675" cy="523875"/>
          </a:xfrm>
          <a:prstGeom prst="rect">
            <a:avLst/>
          </a:prstGeom>
          <a:noFill/>
          <a:ln>
            <a:noFill/>
          </a:ln>
        </p:spPr>
      </p:pic>
      <p:sp>
        <p:nvSpPr>
          <p:cNvPr id="160" name="Google Shape;160;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25"/>
          <p:cNvSpPr txBox="1"/>
          <p:nvPr>
            <p:ph idx="1" type="body"/>
          </p:nvPr>
        </p:nvSpPr>
        <p:spPr>
          <a:xfrm>
            <a:off x="311700" y="314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To get a summary of the model, layers and shapes:</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The output:</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a:solidFill>
                <a:srgbClr val="000000"/>
              </a:solidFill>
              <a:latin typeface="El Messiri"/>
              <a:ea typeface="El Messiri"/>
              <a:cs typeface="El Messiri"/>
              <a:sym typeface="El Messiri"/>
            </a:endParaRPr>
          </a:p>
        </p:txBody>
      </p:sp>
      <p:pic>
        <p:nvPicPr>
          <p:cNvPr id="166" name="Google Shape;166;p25"/>
          <p:cNvPicPr preferRelativeResize="0"/>
          <p:nvPr/>
        </p:nvPicPr>
        <p:blipFill>
          <a:blip r:embed="rId3">
            <a:alphaModFix/>
          </a:blip>
          <a:stretch>
            <a:fillRect/>
          </a:stretch>
        </p:blipFill>
        <p:spPr>
          <a:xfrm>
            <a:off x="1552575" y="821900"/>
            <a:ext cx="5886450" cy="485775"/>
          </a:xfrm>
          <a:prstGeom prst="rect">
            <a:avLst/>
          </a:prstGeom>
          <a:noFill/>
          <a:ln>
            <a:noFill/>
          </a:ln>
        </p:spPr>
      </p:pic>
      <p:pic>
        <p:nvPicPr>
          <p:cNvPr id="167" name="Google Shape;167;p25"/>
          <p:cNvPicPr preferRelativeResize="0"/>
          <p:nvPr/>
        </p:nvPicPr>
        <p:blipFill>
          <a:blip r:embed="rId4">
            <a:alphaModFix/>
          </a:blip>
          <a:stretch>
            <a:fillRect/>
          </a:stretch>
        </p:blipFill>
        <p:spPr>
          <a:xfrm>
            <a:off x="1369050" y="2171700"/>
            <a:ext cx="5660401" cy="2912000"/>
          </a:xfrm>
          <a:prstGeom prst="rect">
            <a:avLst/>
          </a:prstGeom>
          <a:noFill/>
          <a:ln>
            <a:noFill/>
          </a:ln>
        </p:spPr>
      </p:pic>
      <p:sp>
        <p:nvSpPr>
          <p:cNvPr id="168" name="Google Shape;168;p25"/>
          <p:cNvSpPr txBox="1"/>
          <p:nvPr/>
        </p:nvSpPr>
        <p:spPr>
          <a:xfrm>
            <a:off x="8004125" y="4476175"/>
            <a:ext cx="8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00FF"/>
                </a:solidFill>
                <a:latin typeface="El Messiri"/>
                <a:ea typeface="El Messiri"/>
                <a:cs typeface="El Messiri"/>
                <a:sym typeface="El Messiri"/>
                <a:hlinkClick r:id="rId5">
                  <a:extLst>
                    <a:ext uri="{A12FA001-AC4F-418D-AE19-62706E023703}">
                      <ahyp:hlinkClr val="tx"/>
                    </a:ext>
                  </a:extLst>
                </a:hlinkClick>
              </a:rPr>
              <a:t>Code</a:t>
            </a:r>
            <a:endParaRPr b="1">
              <a:solidFill>
                <a:srgbClr val="0000FF"/>
              </a:solidFill>
              <a:latin typeface="El Messiri"/>
              <a:ea typeface="El Messiri"/>
              <a:cs typeface="El Messiri"/>
              <a:sym typeface="El Messiri"/>
            </a:endParaRPr>
          </a:p>
        </p:txBody>
      </p:sp>
      <p:sp>
        <p:nvSpPr>
          <p:cNvPr id="169" name="Google Shape;169;p2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175" name="Google Shape;17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cxnSp>
        <p:nvCxnSpPr>
          <p:cNvPr id="176" name="Google Shape;176;p26"/>
          <p:cNvCxnSpPr/>
          <p:nvPr/>
        </p:nvCxnSpPr>
        <p:spPr>
          <a:xfrm>
            <a:off x="802225" y="1390075"/>
            <a:ext cx="2160300" cy="0"/>
          </a:xfrm>
          <a:prstGeom prst="straightConnector1">
            <a:avLst/>
          </a:prstGeom>
          <a:noFill/>
          <a:ln cap="flat" cmpd="sng" w="9525">
            <a:solidFill>
              <a:srgbClr val="000000"/>
            </a:solidFill>
            <a:prstDash val="solid"/>
            <a:round/>
            <a:headEnd len="med" w="med" type="none"/>
            <a:tailEnd len="med" w="med" type="none"/>
          </a:ln>
        </p:spPr>
      </p:cxnSp>
      <p:cxnSp>
        <p:nvCxnSpPr>
          <p:cNvPr id="177" name="Google Shape;177;p26"/>
          <p:cNvCxnSpPr/>
          <p:nvPr/>
        </p:nvCxnSpPr>
        <p:spPr>
          <a:xfrm flipH="1" rot="10800000">
            <a:off x="802225" y="1712000"/>
            <a:ext cx="2142600" cy="5400"/>
          </a:xfrm>
          <a:prstGeom prst="straightConnector1">
            <a:avLst/>
          </a:prstGeom>
          <a:noFill/>
          <a:ln cap="flat" cmpd="sng" w="9525">
            <a:solidFill>
              <a:srgbClr val="000000"/>
            </a:solidFill>
            <a:prstDash val="solid"/>
            <a:round/>
            <a:headEnd len="med" w="med" type="none"/>
            <a:tailEnd len="med" w="med" type="none"/>
          </a:ln>
        </p:spPr>
      </p:cxnSp>
      <p:cxnSp>
        <p:nvCxnSpPr>
          <p:cNvPr id="178" name="Google Shape;178;p26"/>
          <p:cNvCxnSpPr/>
          <p:nvPr/>
        </p:nvCxnSpPr>
        <p:spPr>
          <a:xfrm flipH="1" rot="10800000">
            <a:off x="802225" y="2043225"/>
            <a:ext cx="800700" cy="1500"/>
          </a:xfrm>
          <a:prstGeom prst="straightConnector1">
            <a:avLst/>
          </a:prstGeom>
          <a:noFill/>
          <a:ln cap="flat" cmpd="sng" w="9525">
            <a:solidFill>
              <a:srgbClr val="000000"/>
            </a:solidFill>
            <a:prstDash val="solid"/>
            <a:round/>
            <a:headEnd len="med" w="med" type="none"/>
            <a:tailEnd len="med" w="med" type="none"/>
          </a:ln>
        </p:spPr>
      </p:cxnSp>
      <p:cxnSp>
        <p:nvCxnSpPr>
          <p:cNvPr id="179" name="Google Shape;179;p26"/>
          <p:cNvCxnSpPr/>
          <p:nvPr/>
        </p:nvCxnSpPr>
        <p:spPr>
          <a:xfrm>
            <a:off x="896300" y="2356175"/>
            <a:ext cx="2477700" cy="0"/>
          </a:xfrm>
          <a:prstGeom prst="straightConnector1">
            <a:avLst/>
          </a:prstGeom>
          <a:noFill/>
          <a:ln cap="flat" cmpd="sng" w="9525">
            <a:solidFill>
              <a:srgbClr val="000000"/>
            </a:solidFill>
            <a:prstDash val="solid"/>
            <a:round/>
            <a:headEnd len="med" w="med" type="none"/>
            <a:tailEnd len="med" w="med" type="none"/>
          </a:ln>
        </p:spPr>
      </p:cxnSp>
      <p:sp>
        <p:nvSpPr>
          <p:cNvPr id="180" name="Google Shape;180;p2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Sequential model</a:t>
            </a:r>
            <a:endParaRPr b="1">
              <a:solidFill>
                <a:srgbClr val="0000FF"/>
              </a:solidFill>
              <a:latin typeface="El Messiri"/>
              <a:ea typeface="El Messiri"/>
              <a:cs typeface="El Messiri"/>
              <a:sym typeface="El Messiri"/>
            </a:endParaRPr>
          </a:p>
        </p:txBody>
      </p:sp>
      <p:sp>
        <p:nvSpPr>
          <p:cNvPr id="186" name="Google Shape;186;p27"/>
          <p:cNvSpPr txBox="1"/>
          <p:nvPr>
            <p:ph idx="1" type="body"/>
          </p:nvPr>
        </p:nvSpPr>
        <p:spPr>
          <a:xfrm>
            <a:off x="311700" y="1000075"/>
            <a:ext cx="5289900" cy="396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Keras provides two ways to create the model, Functional API model and Sequential API model. Sequential API model is simpler but less flexible than </a:t>
            </a:r>
            <a:r>
              <a:rPr lang="en" sz="1600">
                <a:solidFill>
                  <a:srgbClr val="000000"/>
                </a:solidFill>
                <a:latin typeface="El Messiri"/>
                <a:ea typeface="El Messiri"/>
                <a:cs typeface="El Messiri"/>
                <a:sym typeface="El Messiri"/>
              </a:rPr>
              <a:t>functional API</a:t>
            </a:r>
            <a:r>
              <a:rPr lang="en" sz="1600">
                <a:solidFill>
                  <a:srgbClr val="000000"/>
                </a:solidFill>
                <a:latin typeface="El Messiri"/>
                <a:ea typeface="El Messiri"/>
                <a:cs typeface="El Messiri"/>
                <a:sym typeface="El Messiri"/>
              </a:rPr>
              <a:t> model.</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In </a:t>
            </a:r>
            <a:r>
              <a:rPr lang="en" sz="1600">
                <a:solidFill>
                  <a:srgbClr val="000000"/>
                </a:solidFill>
                <a:latin typeface="El Messiri"/>
                <a:ea typeface="El Messiri"/>
                <a:cs typeface="El Messiri"/>
                <a:sym typeface="El Messiri"/>
              </a:rPr>
              <a:t>sequential</a:t>
            </a:r>
            <a:r>
              <a:rPr lang="en" sz="1600">
                <a:solidFill>
                  <a:srgbClr val="000000"/>
                </a:solidFill>
                <a:latin typeface="El Messiri"/>
                <a:ea typeface="El Messiri"/>
                <a:cs typeface="El Messiri"/>
                <a:sym typeface="El Messiri"/>
              </a:rPr>
              <a:t> model, we need a sequence of layers of </a:t>
            </a:r>
            <a:r>
              <a:rPr lang="en" sz="1600">
                <a:solidFill>
                  <a:srgbClr val="000000"/>
                </a:solidFill>
                <a:latin typeface="El Messiri"/>
                <a:ea typeface="El Messiri"/>
                <a:cs typeface="El Messiri"/>
                <a:sym typeface="El Messiri"/>
              </a:rPr>
              <a:t>the top of eachother, so if we want for example to split the model on the 2nd layer and separately use this layer to connect to other layers, we can not do this with sequential model, we will need to use functional model. [This is called layers sharing and branching].</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rPr lang="en" sz="1600">
                <a:solidFill>
                  <a:srgbClr val="000000"/>
                </a:solidFill>
                <a:latin typeface="El Messiri"/>
                <a:ea typeface="El Messiri"/>
                <a:cs typeface="El Messiri"/>
                <a:sym typeface="El Messiri"/>
              </a:rPr>
              <a:t>Most of the time in computer vision, for example in YOLO models and other models, we use the sequential API models.</a:t>
            </a:r>
            <a:endParaRPr sz="1600">
              <a:solidFill>
                <a:srgbClr val="000000"/>
              </a:solidFill>
              <a:latin typeface="El Messiri"/>
              <a:ea typeface="El Messiri"/>
              <a:cs typeface="El Messiri"/>
              <a:sym typeface="El Messiri"/>
            </a:endParaRPr>
          </a:p>
        </p:txBody>
      </p:sp>
      <p:pic>
        <p:nvPicPr>
          <p:cNvPr id="187" name="Google Shape;187;p27"/>
          <p:cNvPicPr preferRelativeResize="0"/>
          <p:nvPr/>
        </p:nvPicPr>
        <p:blipFill>
          <a:blip r:embed="rId3">
            <a:alphaModFix/>
          </a:blip>
          <a:stretch>
            <a:fillRect/>
          </a:stretch>
        </p:blipFill>
        <p:spPr>
          <a:xfrm>
            <a:off x="5789775" y="1538963"/>
            <a:ext cx="3237601" cy="2186215"/>
          </a:xfrm>
          <a:prstGeom prst="rect">
            <a:avLst/>
          </a:prstGeom>
          <a:noFill/>
          <a:ln>
            <a:noFill/>
          </a:ln>
        </p:spPr>
      </p:pic>
      <p:sp>
        <p:nvSpPr>
          <p:cNvPr id="188" name="Google Shape;188;p2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solidFill>
                  <a:srgbClr val="000000"/>
                </a:solidFill>
                <a:latin typeface="El Messiri"/>
                <a:ea typeface="El Messiri"/>
                <a:cs typeface="El Messiri"/>
                <a:sym typeface="El Messiri"/>
              </a:rPr>
              <a:t>How to build the sequential API model?</a:t>
            </a:r>
            <a:endParaRPr b="1" sz="2000">
              <a:solidFill>
                <a:srgbClr val="000000"/>
              </a:solidFill>
              <a:latin typeface="El Messiri"/>
              <a:ea typeface="El Messiri"/>
              <a:cs typeface="El Messiri"/>
              <a:sym typeface="El Messiri"/>
            </a:endParaRPr>
          </a:p>
        </p:txBody>
      </p:sp>
      <p:sp>
        <p:nvSpPr>
          <p:cNvPr id="194" name="Google Shape;194;p28"/>
          <p:cNvSpPr txBox="1"/>
          <p:nvPr>
            <p:ph idx="1" type="body"/>
          </p:nvPr>
        </p:nvSpPr>
        <p:spPr>
          <a:xfrm>
            <a:off x="311700" y="2524075"/>
            <a:ext cx="8520600" cy="71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0000"/>
                </a:solidFill>
                <a:latin typeface="El Messiri"/>
                <a:ea typeface="El Messiri"/>
                <a:cs typeface="El Messiri"/>
                <a:sym typeface="El Messiri"/>
              </a:rPr>
              <a:t>To make sure that our neural network is running well without any errors, we need to pass our image into the model.</a:t>
            </a:r>
            <a:endParaRPr sz="1600">
              <a:solidFill>
                <a:srgbClr val="000000"/>
              </a:solidFill>
              <a:latin typeface="El Messiri"/>
              <a:ea typeface="El Messiri"/>
              <a:cs typeface="El Messiri"/>
              <a:sym typeface="El Messiri"/>
            </a:endParaRPr>
          </a:p>
        </p:txBody>
      </p:sp>
      <p:pic>
        <p:nvPicPr>
          <p:cNvPr id="195" name="Google Shape;195;p28"/>
          <p:cNvPicPr preferRelativeResize="0"/>
          <p:nvPr/>
        </p:nvPicPr>
        <p:blipFill rotWithShape="1">
          <a:blip r:embed="rId3">
            <a:alphaModFix/>
          </a:blip>
          <a:srcRect b="31318" l="0" r="4113" t="0"/>
          <a:stretch/>
        </p:blipFill>
        <p:spPr>
          <a:xfrm>
            <a:off x="381000" y="1092025"/>
            <a:ext cx="8768101" cy="1299925"/>
          </a:xfrm>
          <a:prstGeom prst="rect">
            <a:avLst/>
          </a:prstGeom>
          <a:noFill/>
          <a:ln>
            <a:noFill/>
          </a:ln>
        </p:spPr>
      </p:pic>
      <p:pic>
        <p:nvPicPr>
          <p:cNvPr id="196" name="Google Shape;196;p28"/>
          <p:cNvPicPr preferRelativeResize="0"/>
          <p:nvPr/>
        </p:nvPicPr>
        <p:blipFill rotWithShape="1">
          <a:blip r:embed="rId4">
            <a:alphaModFix/>
          </a:blip>
          <a:srcRect b="0" l="0" r="11839" t="0"/>
          <a:stretch/>
        </p:blipFill>
        <p:spPr>
          <a:xfrm>
            <a:off x="381000" y="3241675"/>
            <a:ext cx="4030775" cy="733425"/>
          </a:xfrm>
          <a:prstGeom prst="rect">
            <a:avLst/>
          </a:prstGeom>
          <a:noFill/>
          <a:ln>
            <a:noFill/>
          </a:ln>
        </p:spPr>
      </p:pic>
      <p:sp>
        <p:nvSpPr>
          <p:cNvPr id="197" name="Google Shape;197;p2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1" name="Shape 201"/>
        <p:cNvGrpSpPr/>
        <p:nvPr/>
      </p:nvGrpSpPr>
      <p:grpSpPr>
        <a:xfrm>
          <a:off x="0" y="0"/>
          <a:ext cx="0" cy="0"/>
          <a:chOff x="0" y="0"/>
          <a:chExt cx="0" cy="0"/>
        </a:xfrm>
      </p:grpSpPr>
      <p:sp>
        <p:nvSpPr>
          <p:cNvPr id="202" name="Google Shape;202;p29"/>
          <p:cNvSpPr txBox="1"/>
          <p:nvPr>
            <p:ph idx="1" type="body"/>
          </p:nvPr>
        </p:nvSpPr>
        <p:spPr>
          <a:xfrm>
            <a:off x="311700" y="847675"/>
            <a:ext cx="50661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output of the model will be multi-dimensional matrix which doesn’t represent anything rightnow, but it will have meanings once we use a real model for specific task like detection, classification, etc…</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We may get an error if the shape of our image doesn’t match the expected shape to the model, so we may need a simple preprocessing step to change the image shape. To do this, we simply put the image inside an array.</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pic>
        <p:nvPicPr>
          <p:cNvPr id="203" name="Google Shape;203;p29"/>
          <p:cNvPicPr preferRelativeResize="0"/>
          <p:nvPr/>
        </p:nvPicPr>
        <p:blipFill>
          <a:blip r:embed="rId3">
            <a:alphaModFix/>
          </a:blip>
          <a:stretch>
            <a:fillRect/>
          </a:stretch>
        </p:blipFill>
        <p:spPr>
          <a:xfrm>
            <a:off x="5938838" y="1252538"/>
            <a:ext cx="2905125" cy="3400425"/>
          </a:xfrm>
          <a:prstGeom prst="rect">
            <a:avLst/>
          </a:prstGeom>
          <a:noFill/>
          <a:ln>
            <a:noFill/>
          </a:ln>
        </p:spPr>
      </p:pic>
      <p:pic>
        <p:nvPicPr>
          <p:cNvPr id="204" name="Google Shape;204;p29"/>
          <p:cNvPicPr preferRelativeResize="0"/>
          <p:nvPr/>
        </p:nvPicPr>
        <p:blipFill>
          <a:blip r:embed="rId4">
            <a:alphaModFix/>
          </a:blip>
          <a:stretch>
            <a:fillRect/>
          </a:stretch>
        </p:blipFill>
        <p:spPr>
          <a:xfrm>
            <a:off x="689125" y="3037863"/>
            <a:ext cx="4118292" cy="566738"/>
          </a:xfrm>
          <a:prstGeom prst="rect">
            <a:avLst/>
          </a:prstGeom>
          <a:noFill/>
          <a:ln>
            <a:noFill/>
          </a:ln>
        </p:spPr>
      </p:pic>
      <p:sp>
        <p:nvSpPr>
          <p:cNvPr id="205" name="Google Shape;205;p29"/>
          <p:cNvSpPr txBox="1"/>
          <p:nvPr/>
        </p:nvSpPr>
        <p:spPr>
          <a:xfrm>
            <a:off x="5843025" y="835825"/>
            <a:ext cx="297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El Messiri"/>
                <a:ea typeface="El Messiri"/>
                <a:cs typeface="El Messiri"/>
                <a:sym typeface="El Messiri"/>
              </a:rPr>
              <a:t>Output</a:t>
            </a:r>
            <a:r>
              <a:rPr b="1" lang="en">
                <a:solidFill>
                  <a:srgbClr val="0000FF"/>
                </a:solidFill>
                <a:latin typeface="El Messiri"/>
                <a:ea typeface="El Messiri"/>
                <a:cs typeface="El Messiri"/>
                <a:sym typeface="El Messiri"/>
              </a:rPr>
              <a:t> of the model be like:</a:t>
            </a:r>
            <a:endParaRPr b="1">
              <a:solidFill>
                <a:srgbClr val="0000FF"/>
              </a:solidFill>
              <a:latin typeface="El Messiri"/>
              <a:ea typeface="El Messiri"/>
              <a:cs typeface="El Messiri"/>
              <a:sym typeface="El Messiri"/>
            </a:endParaRPr>
          </a:p>
        </p:txBody>
      </p:sp>
      <p:sp>
        <p:nvSpPr>
          <p:cNvPr id="206" name="Google Shape;206;p29"/>
          <p:cNvSpPr txBox="1"/>
          <p:nvPr/>
        </p:nvSpPr>
        <p:spPr>
          <a:xfrm>
            <a:off x="8156525" y="4552375"/>
            <a:ext cx="8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00FF"/>
                </a:solidFill>
                <a:latin typeface="El Messiri"/>
                <a:ea typeface="El Messiri"/>
                <a:cs typeface="El Messiri"/>
                <a:sym typeface="El Messiri"/>
                <a:hlinkClick r:id="rId5">
                  <a:extLst>
                    <a:ext uri="{A12FA001-AC4F-418D-AE19-62706E023703}">
                      <ahyp:hlinkClr val="tx"/>
                    </a:ext>
                  </a:extLst>
                </a:hlinkClick>
              </a:rPr>
              <a:t>Code</a:t>
            </a:r>
            <a:endParaRPr b="1">
              <a:solidFill>
                <a:srgbClr val="0000FF"/>
              </a:solidFill>
              <a:latin typeface="El Messiri"/>
              <a:ea typeface="El Messiri"/>
              <a:cs typeface="El Messiri"/>
              <a:sym typeface="El Messiri"/>
            </a:endParaRPr>
          </a:p>
        </p:txBody>
      </p:sp>
      <p:sp>
        <p:nvSpPr>
          <p:cNvPr id="207" name="Google Shape;207;p2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213" name="Google Shape;21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cxnSp>
        <p:nvCxnSpPr>
          <p:cNvPr id="214" name="Google Shape;214;p30"/>
          <p:cNvCxnSpPr/>
          <p:nvPr/>
        </p:nvCxnSpPr>
        <p:spPr>
          <a:xfrm>
            <a:off x="802225" y="1390075"/>
            <a:ext cx="2160300" cy="0"/>
          </a:xfrm>
          <a:prstGeom prst="straightConnector1">
            <a:avLst/>
          </a:prstGeom>
          <a:noFill/>
          <a:ln cap="flat" cmpd="sng" w="9525">
            <a:solidFill>
              <a:srgbClr val="000000"/>
            </a:solidFill>
            <a:prstDash val="solid"/>
            <a:round/>
            <a:headEnd len="med" w="med" type="none"/>
            <a:tailEnd len="med" w="med" type="none"/>
          </a:ln>
        </p:spPr>
      </p:cxnSp>
      <p:cxnSp>
        <p:nvCxnSpPr>
          <p:cNvPr id="215" name="Google Shape;215;p30"/>
          <p:cNvCxnSpPr/>
          <p:nvPr/>
        </p:nvCxnSpPr>
        <p:spPr>
          <a:xfrm flipH="1" rot="10800000">
            <a:off x="802225" y="1712000"/>
            <a:ext cx="2142600" cy="5400"/>
          </a:xfrm>
          <a:prstGeom prst="straightConnector1">
            <a:avLst/>
          </a:prstGeom>
          <a:noFill/>
          <a:ln cap="flat" cmpd="sng" w="9525">
            <a:solidFill>
              <a:srgbClr val="000000"/>
            </a:solidFill>
            <a:prstDash val="solid"/>
            <a:round/>
            <a:headEnd len="med" w="med" type="none"/>
            <a:tailEnd len="med" w="med" type="none"/>
          </a:ln>
        </p:spPr>
      </p:cxnSp>
      <p:cxnSp>
        <p:nvCxnSpPr>
          <p:cNvPr id="216" name="Google Shape;216;p30"/>
          <p:cNvCxnSpPr/>
          <p:nvPr/>
        </p:nvCxnSpPr>
        <p:spPr>
          <a:xfrm flipH="1" rot="10800000">
            <a:off x="802225" y="2043225"/>
            <a:ext cx="800700" cy="1500"/>
          </a:xfrm>
          <a:prstGeom prst="straightConnector1">
            <a:avLst/>
          </a:prstGeom>
          <a:noFill/>
          <a:ln cap="flat" cmpd="sng" w="9525">
            <a:solidFill>
              <a:srgbClr val="000000"/>
            </a:solidFill>
            <a:prstDash val="solid"/>
            <a:round/>
            <a:headEnd len="med" w="med" type="none"/>
            <a:tailEnd len="med" w="med" type="none"/>
          </a:ln>
        </p:spPr>
      </p:cxnSp>
      <p:cxnSp>
        <p:nvCxnSpPr>
          <p:cNvPr id="217" name="Google Shape;217;p30"/>
          <p:cNvCxnSpPr/>
          <p:nvPr/>
        </p:nvCxnSpPr>
        <p:spPr>
          <a:xfrm>
            <a:off x="896300" y="2356175"/>
            <a:ext cx="2477700" cy="0"/>
          </a:xfrm>
          <a:prstGeom prst="straightConnector1">
            <a:avLst/>
          </a:prstGeom>
          <a:noFill/>
          <a:ln cap="flat" cmpd="sng" w="9525">
            <a:solidFill>
              <a:srgbClr val="000000"/>
            </a:solidFill>
            <a:prstDash val="solid"/>
            <a:round/>
            <a:headEnd len="med" w="med" type="none"/>
            <a:tailEnd len="med" w="med" type="none"/>
          </a:ln>
        </p:spPr>
      </p:cxnSp>
      <p:cxnSp>
        <p:nvCxnSpPr>
          <p:cNvPr id="218" name="Google Shape;218;p30"/>
          <p:cNvCxnSpPr/>
          <p:nvPr/>
        </p:nvCxnSpPr>
        <p:spPr>
          <a:xfrm>
            <a:off x="793375" y="2667575"/>
            <a:ext cx="1936800" cy="1800"/>
          </a:xfrm>
          <a:prstGeom prst="straightConnector1">
            <a:avLst/>
          </a:prstGeom>
          <a:noFill/>
          <a:ln cap="flat" cmpd="sng" w="9525">
            <a:solidFill>
              <a:srgbClr val="000000"/>
            </a:solidFill>
            <a:prstDash val="solid"/>
            <a:round/>
            <a:headEnd len="med" w="med" type="none"/>
            <a:tailEnd len="med" w="med" type="none"/>
          </a:ln>
        </p:spPr>
      </p:cxnSp>
      <p:sp>
        <p:nvSpPr>
          <p:cNvPr id="219" name="Google Shape;219;p3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3" name="Shape 223"/>
        <p:cNvGrpSpPr/>
        <p:nvPr/>
      </p:nvGrpSpPr>
      <p:grpSpPr>
        <a:xfrm>
          <a:off x="0" y="0"/>
          <a:ext cx="0" cy="0"/>
          <a:chOff x="0" y="0"/>
          <a:chExt cx="0" cy="0"/>
        </a:xfrm>
      </p:grpSpPr>
      <p:sp>
        <p:nvSpPr>
          <p:cNvPr id="224" name="Google Shape;22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Conv2D Layer</a:t>
            </a:r>
            <a:endParaRPr b="1">
              <a:solidFill>
                <a:srgbClr val="0000FF"/>
              </a:solidFill>
              <a:latin typeface="El Messiri"/>
              <a:ea typeface="El Messiri"/>
              <a:cs typeface="El Messiri"/>
              <a:sym typeface="El Messiri"/>
            </a:endParaRPr>
          </a:p>
        </p:txBody>
      </p:sp>
      <p:sp>
        <p:nvSpPr>
          <p:cNvPr id="225" name="Google Shape;22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u="sng">
                <a:solidFill>
                  <a:srgbClr val="000000"/>
                </a:solidFill>
                <a:latin typeface="El Messiri"/>
                <a:ea typeface="El Messiri"/>
                <a:cs typeface="El Messiri"/>
                <a:sym typeface="El Messiri"/>
              </a:rPr>
              <a:t>Introduction</a:t>
            </a:r>
            <a:endParaRPr b="1" sz="1900" u="sng">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The convolution operation is used in computer vision usually to extract information from the image or to </a:t>
            </a:r>
            <a:r>
              <a:rPr lang="en" sz="1600">
                <a:solidFill>
                  <a:srgbClr val="000000"/>
                </a:solidFill>
                <a:latin typeface="El Messiri"/>
                <a:ea typeface="El Messiri"/>
                <a:cs typeface="El Messiri"/>
                <a:sym typeface="El Messiri"/>
              </a:rPr>
              <a:t>manipulate</a:t>
            </a:r>
            <a:r>
              <a:rPr lang="en" sz="1600">
                <a:solidFill>
                  <a:srgbClr val="000000"/>
                </a:solidFill>
                <a:latin typeface="El Messiri"/>
                <a:ea typeface="El Messiri"/>
                <a:cs typeface="El Messiri"/>
                <a:sym typeface="El Messiri"/>
              </a:rPr>
              <a:t> the image (extract features like horizontal/ vertical/ etc.. edges &amp; manipulation like blurring).</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In the specific case of convolution neural networks, it get more complex; because we will use this to extract features from an image.</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The first thing we do usually in convolution neural networks is the convolution operation, so the first layer that takes the images will be the convolution layer.</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We need to resize the shape of our image, as it is simpler to be processed [Note that we can detect the dog from the image either the image is big or small].</a:t>
            </a:r>
            <a:endParaRPr sz="1600">
              <a:solidFill>
                <a:srgbClr val="000000"/>
              </a:solidFill>
              <a:latin typeface="El Messiri"/>
              <a:ea typeface="El Messiri"/>
              <a:cs typeface="El Messiri"/>
              <a:sym typeface="El Messiri"/>
            </a:endParaRPr>
          </a:p>
        </p:txBody>
      </p:sp>
      <p:sp>
        <p:nvSpPr>
          <p:cNvPr id="226" name="Google Shape;226;p3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a:t>
            </a:r>
            <a:r>
              <a:rPr lang="en">
                <a:solidFill>
                  <a:srgbClr val="000000"/>
                </a:solidFill>
                <a:latin typeface="El Messiri"/>
                <a:ea typeface="El Messiri"/>
                <a:cs typeface="El Messiri"/>
                <a:sym typeface="El Messiri"/>
              </a:rPr>
              <a:t>network</a:t>
            </a:r>
            <a:r>
              <a:rPr lang="en">
                <a:solidFill>
                  <a:srgbClr val="000000"/>
                </a:solidFill>
                <a:latin typeface="El Messiri"/>
                <a:ea typeface="El Messiri"/>
                <a:cs typeface="El Messiri"/>
                <a:sym typeface="El Messiri"/>
              </a:rPr>
              <a:t>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sp>
        <p:nvSpPr>
          <p:cNvPr id="66" name="Google Shape;66;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sp>
        <p:nvSpPr>
          <p:cNvPr id="231" name="Google Shape;231;p32"/>
          <p:cNvSpPr txBox="1"/>
          <p:nvPr>
            <p:ph idx="1" type="body"/>
          </p:nvPr>
        </p:nvSpPr>
        <p:spPr>
          <a:xfrm>
            <a:off x="118075" y="923875"/>
            <a:ext cx="871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So, we will at first load and resize our image:</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To create the convolution layer:</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pic>
        <p:nvPicPr>
          <p:cNvPr id="232" name="Google Shape;232;p32"/>
          <p:cNvPicPr preferRelativeResize="0"/>
          <p:nvPr/>
        </p:nvPicPr>
        <p:blipFill>
          <a:blip r:embed="rId3">
            <a:alphaModFix/>
          </a:blip>
          <a:stretch>
            <a:fillRect/>
          </a:stretch>
        </p:blipFill>
        <p:spPr>
          <a:xfrm>
            <a:off x="180975" y="1290638"/>
            <a:ext cx="8629650" cy="1343025"/>
          </a:xfrm>
          <a:prstGeom prst="rect">
            <a:avLst/>
          </a:prstGeom>
          <a:noFill/>
          <a:ln>
            <a:noFill/>
          </a:ln>
        </p:spPr>
      </p:pic>
      <p:pic>
        <p:nvPicPr>
          <p:cNvPr id="233" name="Google Shape;233;p32"/>
          <p:cNvPicPr preferRelativeResize="0"/>
          <p:nvPr/>
        </p:nvPicPr>
        <p:blipFill>
          <a:blip r:embed="rId4">
            <a:alphaModFix/>
          </a:blip>
          <a:stretch>
            <a:fillRect/>
          </a:stretch>
        </p:blipFill>
        <p:spPr>
          <a:xfrm>
            <a:off x="166688" y="3105150"/>
            <a:ext cx="8963025" cy="1066800"/>
          </a:xfrm>
          <a:prstGeom prst="rect">
            <a:avLst/>
          </a:prstGeom>
          <a:noFill/>
          <a:ln>
            <a:noFill/>
          </a:ln>
        </p:spPr>
      </p:pic>
      <p:sp>
        <p:nvSpPr>
          <p:cNvPr id="234" name="Google Shape;234;p3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8" name="Shape 238"/>
        <p:cNvGrpSpPr/>
        <p:nvPr/>
      </p:nvGrpSpPr>
      <p:grpSpPr>
        <a:xfrm>
          <a:off x="0" y="0"/>
          <a:ext cx="0" cy="0"/>
          <a:chOff x="0" y="0"/>
          <a:chExt cx="0" cy="0"/>
        </a:xfrm>
      </p:grpSpPr>
      <p:sp>
        <p:nvSpPr>
          <p:cNvPr id="239" name="Google Shape;239;p33"/>
          <p:cNvSpPr txBox="1"/>
          <p:nvPr>
            <p:ph type="title"/>
          </p:nvPr>
        </p:nvSpPr>
        <p:spPr>
          <a:xfrm>
            <a:off x="311700" y="445025"/>
            <a:ext cx="8520600" cy="427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In order to extract the information from this layer, we need to access the weights that are created each time we add a layer. If we check the summary of the model, we get params for each layer. These are values that we can access.</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params are the filters that are generated as a result from features extraction, each one of them represents a feature.</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p:txBody>
      </p:sp>
      <p:pic>
        <p:nvPicPr>
          <p:cNvPr id="240" name="Google Shape;240;p33"/>
          <p:cNvPicPr preferRelativeResize="0"/>
          <p:nvPr/>
        </p:nvPicPr>
        <p:blipFill>
          <a:blip r:embed="rId3">
            <a:alphaModFix/>
          </a:blip>
          <a:stretch>
            <a:fillRect/>
          </a:stretch>
        </p:blipFill>
        <p:spPr>
          <a:xfrm>
            <a:off x="1744513" y="2210548"/>
            <a:ext cx="5228425" cy="2394375"/>
          </a:xfrm>
          <a:prstGeom prst="rect">
            <a:avLst/>
          </a:prstGeom>
          <a:noFill/>
          <a:ln>
            <a:noFill/>
          </a:ln>
        </p:spPr>
      </p:pic>
      <p:pic>
        <p:nvPicPr>
          <p:cNvPr id="241" name="Google Shape;241;p33"/>
          <p:cNvPicPr preferRelativeResize="0"/>
          <p:nvPr/>
        </p:nvPicPr>
        <p:blipFill>
          <a:blip r:embed="rId4">
            <a:alphaModFix/>
          </a:blip>
          <a:stretch>
            <a:fillRect/>
          </a:stretch>
        </p:blipFill>
        <p:spPr>
          <a:xfrm>
            <a:off x="4164150" y="1093650"/>
            <a:ext cx="1712000" cy="171200"/>
          </a:xfrm>
          <a:prstGeom prst="rect">
            <a:avLst/>
          </a:prstGeom>
          <a:noFill/>
          <a:ln>
            <a:noFill/>
          </a:ln>
        </p:spPr>
      </p:pic>
      <p:sp>
        <p:nvSpPr>
          <p:cNvPr id="242" name="Google Shape;242;p3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sp>
        <p:nvSpPr>
          <p:cNvPr id="247" name="Google Shape;247;p34"/>
          <p:cNvSpPr txBox="1"/>
          <p:nvPr>
            <p:ph type="title"/>
          </p:nvPr>
        </p:nvSpPr>
        <p:spPr>
          <a:xfrm>
            <a:off x="311700" y="445025"/>
            <a:ext cx="8520600" cy="42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1600">
                <a:solidFill>
                  <a:srgbClr val="FF0000"/>
                </a:solidFill>
                <a:latin typeface="El Messiri"/>
                <a:ea typeface="El Messiri"/>
                <a:cs typeface="El Messiri"/>
                <a:sym typeface="El Messiri"/>
              </a:rPr>
              <a:t>To access the first filter:</a:t>
            </a:r>
            <a:endParaRPr i="1" sz="1600">
              <a:solidFill>
                <a:srgbClr val="FF0000"/>
              </a:solidFill>
              <a:latin typeface="El Messiri"/>
              <a:ea typeface="El Messiri"/>
              <a:cs typeface="El Messiri"/>
              <a:sym typeface="El Messiri"/>
            </a:endParaRPr>
          </a:p>
          <a:p>
            <a:pPr indent="0" lvl="0" marL="0" rtl="0" algn="l">
              <a:spcBef>
                <a:spcPts val="0"/>
              </a:spcBef>
              <a:spcAft>
                <a:spcPts val="0"/>
              </a:spcAft>
              <a:buSzPts val="990"/>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SzPts val="990"/>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SzPts val="990"/>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SzPts val="990"/>
              <a:buNone/>
            </a:pPr>
            <a:r>
              <a:rPr lang="en" sz="1600">
                <a:solidFill>
                  <a:srgbClr val="0F0F0F"/>
                </a:solidFill>
                <a:latin typeface="El Messiri"/>
                <a:ea typeface="El Messiri"/>
                <a:cs typeface="El Messiri"/>
                <a:sym typeface="El Messiri"/>
              </a:rPr>
              <a:t>The </a:t>
            </a:r>
            <a:r>
              <a:rPr lang="en" sz="1600">
                <a:solidFill>
                  <a:srgbClr val="0F0F0F"/>
                </a:solidFill>
                <a:latin typeface="El Messiri"/>
                <a:ea typeface="El Messiri"/>
                <a:cs typeface="El Messiri"/>
                <a:sym typeface="El Messiri"/>
              </a:rPr>
              <a:t>output</a:t>
            </a:r>
            <a:r>
              <a:rPr lang="en" sz="1600">
                <a:solidFill>
                  <a:srgbClr val="0F0F0F"/>
                </a:solidFill>
                <a:latin typeface="El Messiri"/>
                <a:ea typeface="El Messiri"/>
                <a:cs typeface="El Messiri"/>
                <a:sym typeface="El Messiri"/>
              </a:rPr>
              <a:t> will be:</a:t>
            </a:r>
            <a:endParaRPr sz="1600">
              <a:solidFill>
                <a:srgbClr val="0F0F0F"/>
              </a:solidFill>
              <a:latin typeface="El Messiri"/>
              <a:ea typeface="El Messiri"/>
              <a:cs typeface="El Messiri"/>
              <a:sym typeface="El Messiri"/>
            </a:endParaRPr>
          </a:p>
          <a:p>
            <a:pPr indent="0" lvl="0" marL="0" rtl="0" algn="l">
              <a:spcBef>
                <a:spcPts val="0"/>
              </a:spcBef>
              <a:spcAft>
                <a:spcPts val="0"/>
              </a:spcAft>
              <a:buSzPts val="990"/>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SzPts val="990"/>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SzPts val="990"/>
              <a:buNone/>
            </a:pPr>
            <a:r>
              <a:rPr lang="en" sz="1600">
                <a:solidFill>
                  <a:srgbClr val="0F0F0F"/>
                </a:solidFill>
                <a:latin typeface="El Messiri"/>
                <a:ea typeface="El Messiri"/>
                <a:cs typeface="El Messiri"/>
                <a:sym typeface="El Messiri"/>
              </a:rPr>
              <a:t>So, the </a:t>
            </a:r>
            <a:r>
              <a:rPr lang="en" sz="1600" u="sng">
                <a:solidFill>
                  <a:srgbClr val="0F0F0F"/>
                </a:solidFill>
                <a:latin typeface="El Messiri"/>
                <a:ea typeface="El Messiri"/>
                <a:cs typeface="El Messiri"/>
                <a:sym typeface="El Messiri"/>
              </a:rPr>
              <a:t>kernel_size</a:t>
            </a:r>
            <a:r>
              <a:rPr lang="en" sz="1600">
                <a:solidFill>
                  <a:srgbClr val="0F0F0F"/>
                </a:solidFill>
                <a:latin typeface="El Messiri"/>
                <a:ea typeface="El Messiri"/>
                <a:cs typeface="El Messiri"/>
                <a:sym typeface="El Messiri"/>
              </a:rPr>
              <a:t> parameter is the size of the images that will be used as features and the </a:t>
            </a:r>
            <a:r>
              <a:rPr lang="en" sz="1600" u="sng">
                <a:solidFill>
                  <a:srgbClr val="0F0F0F"/>
                </a:solidFill>
                <a:latin typeface="El Messiri"/>
                <a:ea typeface="El Messiri"/>
                <a:cs typeface="El Messiri"/>
                <a:sym typeface="El Messiri"/>
              </a:rPr>
              <a:t>filters</a:t>
            </a:r>
            <a:r>
              <a:rPr lang="en" sz="1600">
                <a:solidFill>
                  <a:srgbClr val="0F0F0F"/>
                </a:solidFill>
                <a:latin typeface="El Messiri"/>
                <a:ea typeface="El Messiri"/>
                <a:cs typeface="El Messiri"/>
                <a:sym typeface="El Messiri"/>
              </a:rPr>
              <a:t> argument is the number of filters/features generated.</a:t>
            </a:r>
            <a:endParaRPr sz="1600">
              <a:solidFill>
                <a:srgbClr val="0F0F0F"/>
              </a:solidFill>
              <a:latin typeface="El Messiri"/>
              <a:ea typeface="El Messiri"/>
              <a:cs typeface="El Messiri"/>
              <a:sym typeface="El Messiri"/>
            </a:endParaRPr>
          </a:p>
          <a:p>
            <a:pPr indent="0" lvl="0" marL="0" rtl="0" algn="l">
              <a:spcBef>
                <a:spcPts val="0"/>
              </a:spcBef>
              <a:spcAft>
                <a:spcPts val="0"/>
              </a:spcAft>
              <a:buSzPts val="990"/>
              <a:buNone/>
            </a:pPr>
            <a:r>
              <a:t/>
            </a:r>
            <a:endParaRPr sz="1600">
              <a:solidFill>
                <a:srgbClr val="0F0F0F"/>
              </a:solidFill>
              <a:latin typeface="El Messiri"/>
              <a:ea typeface="El Messiri"/>
              <a:cs typeface="El Messiri"/>
              <a:sym typeface="El Messiri"/>
            </a:endParaRPr>
          </a:p>
          <a:p>
            <a:pPr indent="-330200" lvl="0" marL="457200" rtl="0" algn="l">
              <a:spcBef>
                <a:spcPts val="0"/>
              </a:spcBef>
              <a:spcAft>
                <a:spcPts val="0"/>
              </a:spcAft>
              <a:buClr>
                <a:srgbClr val="FF0000"/>
              </a:buClr>
              <a:buSzPts val="1600"/>
              <a:buFont typeface="El Messiri"/>
              <a:buChar char="-"/>
            </a:pPr>
            <a:r>
              <a:rPr i="1" lang="en" sz="1600">
                <a:solidFill>
                  <a:srgbClr val="FF0000"/>
                </a:solidFill>
                <a:latin typeface="El Messiri"/>
                <a:ea typeface="El Messiri"/>
                <a:cs typeface="El Messiri"/>
                <a:sym typeface="El Messiri"/>
              </a:rPr>
              <a:t>Another way to get the 3rf filter(feature image):</a:t>
            </a:r>
            <a:endParaRPr i="1" sz="1600">
              <a:solidFill>
                <a:srgbClr val="FF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F0F0F"/>
              </a:solidFill>
              <a:latin typeface="El Messiri"/>
              <a:ea typeface="El Messiri"/>
              <a:cs typeface="El Messiri"/>
              <a:sym typeface="El Messiri"/>
            </a:endParaRPr>
          </a:p>
        </p:txBody>
      </p:sp>
      <p:pic>
        <p:nvPicPr>
          <p:cNvPr id="248" name="Google Shape;248;p34"/>
          <p:cNvPicPr preferRelativeResize="0"/>
          <p:nvPr/>
        </p:nvPicPr>
        <p:blipFill>
          <a:blip r:embed="rId3">
            <a:alphaModFix/>
          </a:blip>
          <a:stretch>
            <a:fillRect/>
          </a:stretch>
        </p:blipFill>
        <p:spPr>
          <a:xfrm>
            <a:off x="0" y="832433"/>
            <a:ext cx="9144001" cy="669833"/>
          </a:xfrm>
          <a:prstGeom prst="rect">
            <a:avLst/>
          </a:prstGeom>
          <a:noFill/>
          <a:ln>
            <a:noFill/>
          </a:ln>
        </p:spPr>
      </p:pic>
      <p:pic>
        <p:nvPicPr>
          <p:cNvPr id="249" name="Google Shape;249;p34"/>
          <p:cNvPicPr preferRelativeResize="0"/>
          <p:nvPr/>
        </p:nvPicPr>
        <p:blipFill>
          <a:blip r:embed="rId4">
            <a:alphaModFix/>
          </a:blip>
          <a:stretch>
            <a:fillRect/>
          </a:stretch>
        </p:blipFill>
        <p:spPr>
          <a:xfrm>
            <a:off x="311700" y="1765450"/>
            <a:ext cx="3491800" cy="378375"/>
          </a:xfrm>
          <a:prstGeom prst="rect">
            <a:avLst/>
          </a:prstGeom>
          <a:noFill/>
          <a:ln>
            <a:noFill/>
          </a:ln>
        </p:spPr>
      </p:pic>
      <p:pic>
        <p:nvPicPr>
          <p:cNvPr id="250" name="Google Shape;250;p34"/>
          <p:cNvPicPr preferRelativeResize="0"/>
          <p:nvPr/>
        </p:nvPicPr>
        <p:blipFill>
          <a:blip r:embed="rId5">
            <a:alphaModFix/>
          </a:blip>
          <a:stretch>
            <a:fillRect/>
          </a:stretch>
        </p:blipFill>
        <p:spPr>
          <a:xfrm>
            <a:off x="3033700" y="3298650"/>
            <a:ext cx="3076575" cy="838200"/>
          </a:xfrm>
          <a:prstGeom prst="rect">
            <a:avLst/>
          </a:prstGeom>
          <a:noFill/>
          <a:ln>
            <a:noFill/>
          </a:ln>
        </p:spPr>
      </p:pic>
      <p:sp>
        <p:nvSpPr>
          <p:cNvPr id="251" name="Google Shape;251;p3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445025"/>
            <a:ext cx="8520600" cy="43980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output be like:</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kernal_size which is the size of each </a:t>
            </a:r>
            <a:r>
              <a:rPr lang="en" sz="1600">
                <a:solidFill>
                  <a:srgbClr val="000000"/>
                </a:solidFill>
                <a:latin typeface="El Messiri"/>
                <a:ea typeface="El Messiri"/>
                <a:cs typeface="El Messiri"/>
                <a:sym typeface="El Messiri"/>
              </a:rPr>
              <a:t>feature/</a:t>
            </a:r>
            <a:r>
              <a:rPr lang="en" sz="1600">
                <a:solidFill>
                  <a:srgbClr val="000000"/>
                </a:solidFill>
                <a:latin typeface="El Messiri"/>
                <a:ea typeface="El Messiri"/>
                <a:cs typeface="El Messiri"/>
                <a:sym typeface="El Messiri"/>
              </a:rPr>
              <a:t>filter’s pixel is 3x3 which is very small.</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So, we can resize it to be more clear to see:</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p:txBody>
      </p:sp>
      <p:pic>
        <p:nvPicPr>
          <p:cNvPr id="257" name="Google Shape;257;p35"/>
          <p:cNvPicPr preferRelativeResize="0"/>
          <p:nvPr/>
        </p:nvPicPr>
        <p:blipFill>
          <a:blip r:embed="rId3">
            <a:alphaModFix/>
          </a:blip>
          <a:stretch>
            <a:fillRect/>
          </a:stretch>
        </p:blipFill>
        <p:spPr>
          <a:xfrm>
            <a:off x="2133600" y="609600"/>
            <a:ext cx="2162250" cy="627750"/>
          </a:xfrm>
          <a:prstGeom prst="rect">
            <a:avLst/>
          </a:prstGeom>
          <a:noFill/>
          <a:ln>
            <a:noFill/>
          </a:ln>
        </p:spPr>
      </p:pic>
      <p:pic>
        <p:nvPicPr>
          <p:cNvPr id="258" name="Google Shape;258;p35"/>
          <p:cNvPicPr preferRelativeResize="0"/>
          <p:nvPr/>
        </p:nvPicPr>
        <p:blipFill>
          <a:blip r:embed="rId4">
            <a:alphaModFix/>
          </a:blip>
          <a:stretch>
            <a:fillRect/>
          </a:stretch>
        </p:blipFill>
        <p:spPr>
          <a:xfrm>
            <a:off x="0" y="1833583"/>
            <a:ext cx="9144001" cy="1476335"/>
          </a:xfrm>
          <a:prstGeom prst="rect">
            <a:avLst/>
          </a:prstGeom>
          <a:noFill/>
          <a:ln>
            <a:noFill/>
          </a:ln>
        </p:spPr>
      </p:pic>
      <p:pic>
        <p:nvPicPr>
          <p:cNvPr id="259" name="Google Shape;259;p35"/>
          <p:cNvPicPr preferRelativeResize="0"/>
          <p:nvPr/>
        </p:nvPicPr>
        <p:blipFill>
          <a:blip r:embed="rId5">
            <a:alphaModFix/>
          </a:blip>
          <a:stretch>
            <a:fillRect/>
          </a:stretch>
        </p:blipFill>
        <p:spPr>
          <a:xfrm>
            <a:off x="6867000" y="2841492"/>
            <a:ext cx="2048400" cy="2302007"/>
          </a:xfrm>
          <a:prstGeom prst="rect">
            <a:avLst/>
          </a:prstGeom>
          <a:noFill/>
          <a:ln>
            <a:noFill/>
          </a:ln>
        </p:spPr>
      </p:pic>
      <p:sp>
        <p:nvSpPr>
          <p:cNvPr id="260" name="Google Shape;260;p35"/>
          <p:cNvSpPr/>
          <p:nvPr/>
        </p:nvSpPr>
        <p:spPr>
          <a:xfrm rot="5400000">
            <a:off x="4027350" y="2369975"/>
            <a:ext cx="1686000" cy="2893500"/>
          </a:xfrm>
          <a:prstGeom prst="leftUpArrow">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txBox="1"/>
          <p:nvPr/>
        </p:nvSpPr>
        <p:spPr>
          <a:xfrm>
            <a:off x="5492500" y="3980225"/>
            <a:ext cx="14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l Messiri"/>
                <a:ea typeface="El Messiri"/>
                <a:cs typeface="El Messiri"/>
                <a:sym typeface="El Messiri"/>
              </a:rPr>
              <a:t>Output</a:t>
            </a:r>
            <a:endParaRPr>
              <a:latin typeface="El Messiri"/>
              <a:ea typeface="El Messiri"/>
              <a:cs typeface="El Messiri"/>
              <a:sym typeface="El Messiri"/>
            </a:endParaRPr>
          </a:p>
        </p:txBody>
      </p:sp>
      <p:sp>
        <p:nvSpPr>
          <p:cNvPr id="262" name="Google Shape;262;p35"/>
          <p:cNvSpPr/>
          <p:nvPr/>
        </p:nvSpPr>
        <p:spPr>
          <a:xfrm>
            <a:off x="2891100" y="2678200"/>
            <a:ext cx="2451000" cy="232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txBox="1"/>
          <p:nvPr/>
        </p:nvSpPr>
        <p:spPr>
          <a:xfrm>
            <a:off x="4340225" y="3080725"/>
            <a:ext cx="204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l Messiri"/>
                <a:ea typeface="El Messiri"/>
                <a:cs typeface="El Messiri"/>
                <a:sym typeface="El Messiri"/>
              </a:rPr>
              <a:t>To increase the pixels size without blurring </a:t>
            </a:r>
            <a:r>
              <a:rPr lang="en" sz="1100">
                <a:latin typeface="El Messiri"/>
                <a:ea typeface="El Messiri"/>
                <a:cs typeface="El Messiri"/>
                <a:sym typeface="El Messiri"/>
              </a:rPr>
              <a:t>occurrence.</a:t>
            </a:r>
            <a:endParaRPr sz="1100">
              <a:latin typeface="El Messiri"/>
              <a:ea typeface="El Messiri"/>
              <a:cs typeface="El Messiri"/>
              <a:sym typeface="El Messiri"/>
            </a:endParaRPr>
          </a:p>
        </p:txBody>
      </p:sp>
      <p:cxnSp>
        <p:nvCxnSpPr>
          <p:cNvPr id="264" name="Google Shape;264;p35"/>
          <p:cNvCxnSpPr>
            <a:stCxn id="262" idx="2"/>
          </p:cNvCxnSpPr>
          <p:nvPr/>
        </p:nvCxnSpPr>
        <p:spPr>
          <a:xfrm>
            <a:off x="4116600" y="2910700"/>
            <a:ext cx="545700" cy="259500"/>
          </a:xfrm>
          <a:prstGeom prst="straightConnector1">
            <a:avLst/>
          </a:prstGeom>
          <a:noFill/>
          <a:ln cap="flat" cmpd="sng" w="9525">
            <a:solidFill>
              <a:schemeClr val="dk2"/>
            </a:solidFill>
            <a:prstDash val="solid"/>
            <a:round/>
            <a:headEnd len="med" w="med" type="none"/>
            <a:tailEnd len="med" w="med" type="triangle"/>
          </a:ln>
        </p:spPr>
      </p:cxnSp>
      <p:sp>
        <p:nvSpPr>
          <p:cNvPr id="265" name="Google Shape;265;p3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9" name="Shape 269"/>
        <p:cNvGrpSpPr/>
        <p:nvPr/>
      </p:nvGrpSpPr>
      <p:grpSpPr>
        <a:xfrm>
          <a:off x="0" y="0"/>
          <a:ext cx="0" cy="0"/>
          <a:chOff x="0" y="0"/>
          <a:chExt cx="0" cy="0"/>
        </a:xfrm>
      </p:grpSpPr>
      <p:sp>
        <p:nvSpPr>
          <p:cNvPr id="270" name="Google Shape;270;p36"/>
          <p:cNvSpPr txBox="1"/>
          <p:nvPr>
            <p:ph type="title"/>
          </p:nvPr>
        </p:nvSpPr>
        <p:spPr>
          <a:xfrm>
            <a:off x="311700" y="445025"/>
            <a:ext cx="8520600" cy="424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divergence in pixels colors is not clear, so to solve this, we need to perform normalization which means limiting the pixels brightness intensity range from between 0 and 1, where 1 is the maximum and 0 is the minimum, this is done by:</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output:</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p:txBody>
      </p:sp>
      <p:pic>
        <p:nvPicPr>
          <p:cNvPr id="271" name="Google Shape;271;p36"/>
          <p:cNvPicPr preferRelativeResize="0"/>
          <p:nvPr/>
        </p:nvPicPr>
        <p:blipFill>
          <a:blip r:embed="rId3">
            <a:alphaModFix/>
          </a:blip>
          <a:stretch>
            <a:fillRect/>
          </a:stretch>
        </p:blipFill>
        <p:spPr>
          <a:xfrm>
            <a:off x="390525" y="1357313"/>
            <a:ext cx="8362950" cy="1362075"/>
          </a:xfrm>
          <a:prstGeom prst="rect">
            <a:avLst/>
          </a:prstGeom>
          <a:noFill/>
          <a:ln>
            <a:noFill/>
          </a:ln>
        </p:spPr>
      </p:pic>
      <p:pic>
        <p:nvPicPr>
          <p:cNvPr id="272" name="Google Shape;272;p36"/>
          <p:cNvPicPr preferRelativeResize="0"/>
          <p:nvPr/>
        </p:nvPicPr>
        <p:blipFill>
          <a:blip r:embed="rId4">
            <a:alphaModFix/>
          </a:blip>
          <a:stretch>
            <a:fillRect/>
          </a:stretch>
        </p:blipFill>
        <p:spPr>
          <a:xfrm>
            <a:off x="457200" y="3105150"/>
            <a:ext cx="6334000" cy="547075"/>
          </a:xfrm>
          <a:prstGeom prst="rect">
            <a:avLst/>
          </a:prstGeom>
          <a:noFill/>
          <a:ln>
            <a:noFill/>
          </a:ln>
        </p:spPr>
      </p:pic>
      <p:pic>
        <p:nvPicPr>
          <p:cNvPr id="273" name="Google Shape;273;p36"/>
          <p:cNvPicPr preferRelativeResize="0"/>
          <p:nvPr/>
        </p:nvPicPr>
        <p:blipFill rotWithShape="1">
          <a:blip r:embed="rId5">
            <a:alphaModFix/>
          </a:blip>
          <a:srcRect b="0" l="0" r="1565" t="0"/>
          <a:stretch/>
        </p:blipFill>
        <p:spPr>
          <a:xfrm>
            <a:off x="7140075" y="2901825"/>
            <a:ext cx="2003925" cy="2241675"/>
          </a:xfrm>
          <a:prstGeom prst="rect">
            <a:avLst/>
          </a:prstGeom>
          <a:noFill/>
          <a:ln>
            <a:noFill/>
          </a:ln>
        </p:spPr>
      </p:pic>
      <p:sp>
        <p:nvSpPr>
          <p:cNvPr id="274" name="Google Shape;274;p3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sp>
        <p:nvSpPr>
          <p:cNvPr id="279" name="Google Shape;279;p37"/>
          <p:cNvSpPr txBox="1"/>
          <p:nvPr>
            <p:ph type="title"/>
          </p:nvPr>
        </p:nvSpPr>
        <p:spPr>
          <a:xfrm>
            <a:off x="311700" y="445025"/>
            <a:ext cx="8520600" cy="412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To get the first 10 filters/ params/ feature images:</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Output:</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p:txBody>
      </p:sp>
      <p:pic>
        <p:nvPicPr>
          <p:cNvPr id="280" name="Google Shape;280;p37"/>
          <p:cNvPicPr preferRelativeResize="0"/>
          <p:nvPr/>
        </p:nvPicPr>
        <p:blipFill>
          <a:blip r:embed="rId3">
            <a:alphaModFix/>
          </a:blip>
          <a:stretch>
            <a:fillRect/>
          </a:stretch>
        </p:blipFill>
        <p:spPr>
          <a:xfrm>
            <a:off x="481025" y="895350"/>
            <a:ext cx="5424601" cy="1498275"/>
          </a:xfrm>
          <a:prstGeom prst="rect">
            <a:avLst/>
          </a:prstGeom>
          <a:noFill/>
          <a:ln>
            <a:noFill/>
          </a:ln>
        </p:spPr>
      </p:pic>
      <p:sp>
        <p:nvSpPr>
          <p:cNvPr id="281" name="Google Shape;281;p3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2" name="Google Shape;282;p37"/>
          <p:cNvPicPr preferRelativeResize="0"/>
          <p:nvPr/>
        </p:nvPicPr>
        <p:blipFill>
          <a:blip r:embed="rId4">
            <a:alphaModFix/>
          </a:blip>
          <a:stretch>
            <a:fillRect/>
          </a:stretch>
        </p:blipFill>
        <p:spPr>
          <a:xfrm>
            <a:off x="1853450" y="2678945"/>
            <a:ext cx="5197376" cy="23084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6" name="Shape 286"/>
        <p:cNvGrpSpPr/>
        <p:nvPr/>
      </p:nvGrpSpPr>
      <p:grpSpPr>
        <a:xfrm>
          <a:off x="0" y="0"/>
          <a:ext cx="0" cy="0"/>
          <a:chOff x="0" y="0"/>
          <a:chExt cx="0" cy="0"/>
        </a:xfrm>
      </p:grpSpPr>
      <p:sp>
        <p:nvSpPr>
          <p:cNvPr id="287" name="Google Shape;287;p38"/>
          <p:cNvSpPr txBox="1"/>
          <p:nvPr>
            <p:ph idx="1" type="body"/>
          </p:nvPr>
        </p:nvSpPr>
        <p:spPr>
          <a:xfrm>
            <a:off x="311700" y="540300"/>
            <a:ext cx="8520600" cy="4028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i="1" lang="en" sz="2000">
                <a:solidFill>
                  <a:srgbClr val="FF0000"/>
                </a:solidFill>
                <a:latin typeface="El Messiri"/>
                <a:ea typeface="El Messiri"/>
                <a:cs typeface="El Messiri"/>
                <a:sym typeface="El Messiri"/>
              </a:rPr>
              <a:t>What does this output represent?</a:t>
            </a:r>
            <a:endParaRPr i="1" sz="2000">
              <a:solidFill>
                <a:srgbClr val="FF0000"/>
              </a:solidFill>
              <a:latin typeface="El Messiri"/>
              <a:ea typeface="El Messiri"/>
              <a:cs typeface="El Messiri"/>
              <a:sym typeface="El Messiri"/>
            </a:endParaRPr>
          </a:p>
          <a:p>
            <a:pPr indent="0" lvl="0" marL="0" rtl="0" algn="l">
              <a:lnSpc>
                <a:spcPct val="150000"/>
              </a:lnSpc>
              <a:spcBef>
                <a:spcPts val="0"/>
              </a:spcBef>
              <a:spcAft>
                <a:spcPts val="0"/>
              </a:spcAft>
              <a:buNone/>
            </a:pPr>
            <a:r>
              <a:rPr lang="en" sz="1600">
                <a:solidFill>
                  <a:srgbClr val="000000"/>
                </a:solidFill>
                <a:latin typeface="El Messiri"/>
                <a:ea typeface="El Messiri"/>
                <a:cs typeface="El Messiri"/>
                <a:sym typeface="El Messiri"/>
              </a:rPr>
              <a:t>Features extraction </a:t>
            </a:r>
            <a:r>
              <a:rPr lang="en" sz="1600">
                <a:solidFill>
                  <a:srgbClr val="000000"/>
                </a:solidFill>
                <a:latin typeface="El Messiri"/>
                <a:ea typeface="El Messiri"/>
                <a:cs typeface="El Messiri"/>
                <a:sym typeface="El Messiri"/>
              </a:rPr>
              <a:t>from an image to create a feature map. In other words:</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The `kernel_size` represents the complexity of the feature, so the bigger kernel_size, the greater feature complexity. </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The number of `filters` represents the number of features that we can get.</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i="1" lang="en" sz="1600">
                <a:solidFill>
                  <a:srgbClr val="FF0000"/>
                </a:solidFill>
                <a:latin typeface="El Messiri"/>
                <a:ea typeface="El Messiri"/>
                <a:cs typeface="El Messiri"/>
                <a:sym typeface="El Messiri"/>
              </a:rPr>
              <a:t>Note that:</a:t>
            </a:r>
            <a:endParaRPr i="1" sz="1600">
              <a:solidFill>
                <a:srgbClr val="FF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The `kernel_size` parameter is usually a square, ((3, 3)/ (5, 5)/ (7, 7)/ etc…).</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The `filters` parameter depends on the type of neural network, (detection/ classification/ etc…).</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288" name="Google Shape;288;p3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8"/>
          <p:cNvSpPr txBox="1"/>
          <p:nvPr/>
        </p:nvSpPr>
        <p:spPr>
          <a:xfrm>
            <a:off x="7149025" y="3930525"/>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290" name="Google Shape;290;p38"/>
          <p:cNvSpPr txBox="1"/>
          <p:nvPr/>
        </p:nvSpPr>
        <p:spPr>
          <a:xfrm>
            <a:off x="7802025" y="4404625"/>
            <a:ext cx="8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latin typeface="El Messiri"/>
                <a:ea typeface="El Messiri"/>
                <a:cs typeface="El Messiri"/>
                <a:sym typeface="El Messiri"/>
                <a:hlinkClick r:id="rId3">
                  <a:extLst>
                    <a:ext uri="{A12FA001-AC4F-418D-AE19-62706E023703}">
                      <ahyp:hlinkClr val="tx"/>
                    </a:ext>
                  </a:extLst>
                </a:hlinkClick>
              </a:rPr>
              <a:t>Code</a:t>
            </a:r>
            <a:endParaRPr>
              <a:solidFill>
                <a:srgbClr val="0000FF"/>
              </a:solidFill>
              <a:latin typeface="El Messiri"/>
              <a:ea typeface="El Messiri"/>
              <a:cs typeface="El Messiri"/>
              <a:sym typeface="El Messi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4" name="Shape 294"/>
        <p:cNvGrpSpPr/>
        <p:nvPr/>
      </p:nvGrpSpPr>
      <p:grpSpPr>
        <a:xfrm>
          <a:off x="0" y="0"/>
          <a:ext cx="0" cy="0"/>
          <a:chOff x="0" y="0"/>
          <a:chExt cx="0" cy="0"/>
        </a:xfrm>
      </p:grpSpPr>
      <p:sp>
        <p:nvSpPr>
          <p:cNvPr id="295" name="Google Shape;29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296" name="Google Shape;29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cxnSp>
        <p:nvCxnSpPr>
          <p:cNvPr id="297" name="Google Shape;297;p39"/>
          <p:cNvCxnSpPr/>
          <p:nvPr/>
        </p:nvCxnSpPr>
        <p:spPr>
          <a:xfrm>
            <a:off x="802225" y="1390075"/>
            <a:ext cx="2160300" cy="0"/>
          </a:xfrm>
          <a:prstGeom prst="straightConnector1">
            <a:avLst/>
          </a:prstGeom>
          <a:noFill/>
          <a:ln cap="flat" cmpd="sng" w="9525">
            <a:solidFill>
              <a:srgbClr val="000000"/>
            </a:solidFill>
            <a:prstDash val="solid"/>
            <a:round/>
            <a:headEnd len="med" w="med" type="none"/>
            <a:tailEnd len="med" w="med" type="none"/>
          </a:ln>
        </p:spPr>
      </p:cxnSp>
      <p:cxnSp>
        <p:nvCxnSpPr>
          <p:cNvPr id="298" name="Google Shape;298;p39"/>
          <p:cNvCxnSpPr/>
          <p:nvPr/>
        </p:nvCxnSpPr>
        <p:spPr>
          <a:xfrm flipH="1" rot="10800000">
            <a:off x="802225" y="1712000"/>
            <a:ext cx="2142600" cy="5400"/>
          </a:xfrm>
          <a:prstGeom prst="straightConnector1">
            <a:avLst/>
          </a:prstGeom>
          <a:noFill/>
          <a:ln cap="flat" cmpd="sng" w="9525">
            <a:solidFill>
              <a:srgbClr val="000000"/>
            </a:solidFill>
            <a:prstDash val="solid"/>
            <a:round/>
            <a:headEnd len="med" w="med" type="none"/>
            <a:tailEnd len="med" w="med" type="none"/>
          </a:ln>
        </p:spPr>
      </p:cxnSp>
      <p:cxnSp>
        <p:nvCxnSpPr>
          <p:cNvPr id="299" name="Google Shape;299;p39"/>
          <p:cNvCxnSpPr/>
          <p:nvPr/>
        </p:nvCxnSpPr>
        <p:spPr>
          <a:xfrm flipH="1" rot="10800000">
            <a:off x="802225" y="2043225"/>
            <a:ext cx="800700" cy="1500"/>
          </a:xfrm>
          <a:prstGeom prst="straightConnector1">
            <a:avLst/>
          </a:prstGeom>
          <a:noFill/>
          <a:ln cap="flat" cmpd="sng" w="9525">
            <a:solidFill>
              <a:srgbClr val="000000"/>
            </a:solidFill>
            <a:prstDash val="solid"/>
            <a:round/>
            <a:headEnd len="med" w="med" type="none"/>
            <a:tailEnd len="med" w="med" type="none"/>
          </a:ln>
        </p:spPr>
      </p:cxnSp>
      <p:cxnSp>
        <p:nvCxnSpPr>
          <p:cNvPr id="300" name="Google Shape;300;p39"/>
          <p:cNvCxnSpPr/>
          <p:nvPr/>
        </p:nvCxnSpPr>
        <p:spPr>
          <a:xfrm>
            <a:off x="896300" y="2356175"/>
            <a:ext cx="2477700" cy="0"/>
          </a:xfrm>
          <a:prstGeom prst="straightConnector1">
            <a:avLst/>
          </a:prstGeom>
          <a:noFill/>
          <a:ln cap="flat" cmpd="sng" w="9525">
            <a:solidFill>
              <a:srgbClr val="000000"/>
            </a:solidFill>
            <a:prstDash val="solid"/>
            <a:round/>
            <a:headEnd len="med" w="med" type="none"/>
            <a:tailEnd len="med" w="med" type="none"/>
          </a:ln>
        </p:spPr>
      </p:cxnSp>
      <p:cxnSp>
        <p:nvCxnSpPr>
          <p:cNvPr id="301" name="Google Shape;301;p39"/>
          <p:cNvCxnSpPr/>
          <p:nvPr/>
        </p:nvCxnSpPr>
        <p:spPr>
          <a:xfrm>
            <a:off x="793375" y="2667575"/>
            <a:ext cx="1936800" cy="1800"/>
          </a:xfrm>
          <a:prstGeom prst="straightConnector1">
            <a:avLst/>
          </a:prstGeom>
          <a:noFill/>
          <a:ln cap="flat" cmpd="sng" w="9525">
            <a:solidFill>
              <a:srgbClr val="000000"/>
            </a:solidFill>
            <a:prstDash val="solid"/>
            <a:round/>
            <a:headEnd len="med" w="med" type="none"/>
            <a:tailEnd len="med" w="med" type="none"/>
          </a:ln>
        </p:spPr>
      </p:cxnSp>
      <p:sp>
        <p:nvSpPr>
          <p:cNvPr id="302" name="Google Shape;302;p3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03" name="Google Shape;303;p39"/>
          <p:cNvCxnSpPr/>
          <p:nvPr/>
        </p:nvCxnSpPr>
        <p:spPr>
          <a:xfrm>
            <a:off x="793375" y="2972375"/>
            <a:ext cx="1569900" cy="9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7" name="Shape 307"/>
        <p:cNvGrpSpPr/>
        <p:nvPr/>
      </p:nvGrpSpPr>
      <p:grpSpPr>
        <a:xfrm>
          <a:off x="0" y="0"/>
          <a:ext cx="0" cy="0"/>
          <a:chOff x="0" y="0"/>
          <a:chExt cx="0" cy="0"/>
        </a:xfrm>
      </p:grpSpPr>
      <p:sp>
        <p:nvSpPr>
          <p:cNvPr id="308" name="Google Shape;30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Feature map</a:t>
            </a:r>
            <a:endParaRPr b="1">
              <a:solidFill>
                <a:srgbClr val="0000FF"/>
              </a:solidFill>
              <a:latin typeface="El Messiri"/>
              <a:ea typeface="El Messiri"/>
              <a:cs typeface="El Messiri"/>
              <a:sym typeface="El Messiri"/>
            </a:endParaRPr>
          </a:p>
        </p:txBody>
      </p:sp>
      <p:sp>
        <p:nvSpPr>
          <p:cNvPr id="309" name="Google Shape;30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feature map is the result of the features that we extract from the convolution layer.</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Usually in computer vision, we shrink all images to a standard square size. </a:t>
            </a:r>
            <a:r>
              <a:rPr lang="en" sz="1600" u="sng">
                <a:solidFill>
                  <a:srgbClr val="FF0000"/>
                </a:solidFill>
                <a:latin typeface="El Messiri"/>
                <a:ea typeface="El Messiri"/>
                <a:cs typeface="El Messiri"/>
                <a:sym typeface="El Messiri"/>
              </a:rPr>
              <a:t>Each </a:t>
            </a:r>
            <a:r>
              <a:rPr lang="en" sz="1600" u="sng">
                <a:solidFill>
                  <a:srgbClr val="FF0000"/>
                </a:solidFill>
                <a:latin typeface="El Messiri"/>
                <a:ea typeface="El Messiri"/>
                <a:cs typeface="El Messiri"/>
                <a:sym typeface="El Messiri"/>
              </a:rPr>
              <a:t>model</a:t>
            </a:r>
            <a:r>
              <a:rPr lang="en" sz="1600" u="sng">
                <a:solidFill>
                  <a:srgbClr val="FF0000"/>
                </a:solidFill>
                <a:latin typeface="El Messiri"/>
                <a:ea typeface="El Messiri"/>
                <a:cs typeface="El Messiri"/>
                <a:sym typeface="El Messiri"/>
              </a:rPr>
              <a:t> has its own size</a:t>
            </a:r>
            <a:r>
              <a:rPr lang="en" sz="1600">
                <a:solidFill>
                  <a:srgbClr val="000000"/>
                </a:solidFill>
                <a:latin typeface="El Messiri"/>
                <a:ea typeface="El Messiri"/>
                <a:cs typeface="El Messiri"/>
                <a:sym typeface="El Messiri"/>
              </a:rPr>
              <a:t>.</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If the size is a rectangle not a square, we’ve to resize it as it is the standard in CV. Surely, we will lose some proportion as if the image is wide and we shrink it, some proportion will be lost, but it is how it works.</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310" name="Google Shape;310;p4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4" name="Shape 314"/>
        <p:cNvGrpSpPr/>
        <p:nvPr/>
      </p:nvGrpSpPr>
      <p:grpSpPr>
        <a:xfrm>
          <a:off x="0" y="0"/>
          <a:ext cx="0" cy="0"/>
          <a:chOff x="0" y="0"/>
          <a:chExt cx="0" cy="0"/>
        </a:xfrm>
      </p:grpSpPr>
      <p:sp>
        <p:nvSpPr>
          <p:cNvPr id="315" name="Google Shape;315;p41"/>
          <p:cNvSpPr txBox="1"/>
          <p:nvPr>
            <p:ph idx="1" type="body"/>
          </p:nvPr>
        </p:nvSpPr>
        <p:spPr>
          <a:xfrm>
            <a:off x="311700" y="522400"/>
            <a:ext cx="8520600" cy="4213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The first step: Load the image and resize it:</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The model takes the input image/layer and gives the output of the last layer.</a:t>
            </a:r>
            <a:endParaRPr sz="1600">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The second step is building the model:</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316" name="Google Shape;316;p4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7" name="Google Shape;317;p41"/>
          <p:cNvPicPr preferRelativeResize="0"/>
          <p:nvPr/>
        </p:nvPicPr>
        <p:blipFill>
          <a:blip r:embed="rId3">
            <a:alphaModFix/>
          </a:blip>
          <a:stretch>
            <a:fillRect/>
          </a:stretch>
        </p:blipFill>
        <p:spPr>
          <a:xfrm>
            <a:off x="652463" y="1004888"/>
            <a:ext cx="5705475" cy="1609725"/>
          </a:xfrm>
          <a:prstGeom prst="rect">
            <a:avLst/>
          </a:prstGeom>
          <a:noFill/>
          <a:ln>
            <a:noFill/>
          </a:ln>
        </p:spPr>
      </p:pic>
      <p:pic>
        <p:nvPicPr>
          <p:cNvPr id="318" name="Google Shape;318;p41"/>
          <p:cNvPicPr preferRelativeResize="0"/>
          <p:nvPr/>
        </p:nvPicPr>
        <p:blipFill>
          <a:blip r:embed="rId4">
            <a:alphaModFix/>
          </a:blip>
          <a:stretch>
            <a:fillRect/>
          </a:stretch>
        </p:blipFill>
        <p:spPr>
          <a:xfrm>
            <a:off x="0" y="3528205"/>
            <a:ext cx="9144001" cy="12874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190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Libraries needed</a:t>
            </a:r>
            <a:endParaRPr b="1">
              <a:solidFill>
                <a:srgbClr val="0000FF"/>
              </a:solidFill>
              <a:latin typeface="El Messiri"/>
              <a:ea typeface="El Messiri"/>
              <a:cs typeface="El Messiri"/>
              <a:sym typeface="El Messiri"/>
            </a:endParaRPr>
          </a:p>
        </p:txBody>
      </p:sp>
      <p:sp>
        <p:nvSpPr>
          <p:cNvPr id="72" name="Google Shape;72;p15"/>
          <p:cNvSpPr txBox="1"/>
          <p:nvPr>
            <p:ph idx="1" type="body"/>
          </p:nvPr>
        </p:nvSpPr>
        <p:spPr>
          <a:xfrm>
            <a:off x="311700" y="712100"/>
            <a:ext cx="8520600" cy="3943200"/>
          </a:xfrm>
          <a:prstGeom prst="rect">
            <a:avLst/>
          </a:prstGeom>
        </p:spPr>
        <p:txBody>
          <a:bodyPr anchorCtr="0" anchor="t" bIns="91425" lIns="91425" spcFirstLastPara="1" rIns="91425" wrap="square" tIns="91425">
            <a:normAutofit/>
          </a:bodyPr>
          <a:lstStyle/>
          <a:p>
            <a:pPr indent="-332105" lvl="0" marL="457200" rtl="0" algn="l">
              <a:lnSpc>
                <a:spcPct val="95000"/>
              </a:lnSpc>
              <a:spcBef>
                <a:spcPts val="0"/>
              </a:spcBef>
              <a:spcAft>
                <a:spcPts val="0"/>
              </a:spcAft>
              <a:buClr>
                <a:srgbClr val="000000"/>
              </a:buClr>
              <a:buSzPts val="1630"/>
              <a:buFont typeface="El Messiri"/>
              <a:buChar char="❏"/>
            </a:pPr>
            <a:r>
              <a:rPr lang="en" sz="1629" u="sng">
                <a:solidFill>
                  <a:srgbClr val="000000"/>
                </a:solidFill>
                <a:latin typeface="El Messiri"/>
                <a:ea typeface="El Messiri"/>
                <a:cs typeface="El Messiri"/>
                <a:sym typeface="El Messiri"/>
              </a:rPr>
              <a:t>TensorFlow:</a:t>
            </a:r>
            <a:endParaRPr sz="1629" u="sng">
              <a:solidFill>
                <a:srgbClr val="000000"/>
              </a:solidFill>
              <a:latin typeface="El Messiri"/>
              <a:ea typeface="El Messiri"/>
              <a:cs typeface="El Messiri"/>
              <a:sym typeface="El Messiri"/>
            </a:endParaRPr>
          </a:p>
          <a:p>
            <a:pPr indent="0" lvl="0" marL="457200" rtl="0" algn="l">
              <a:lnSpc>
                <a:spcPct val="95000"/>
              </a:lnSpc>
              <a:spcBef>
                <a:spcPts val="1200"/>
              </a:spcBef>
              <a:spcAft>
                <a:spcPts val="0"/>
              </a:spcAft>
              <a:buSzPts val="935"/>
              <a:buNone/>
            </a:pPr>
            <a:r>
              <a:rPr lang="en" sz="1629">
                <a:solidFill>
                  <a:srgbClr val="000000"/>
                </a:solidFill>
                <a:latin typeface="El Messiri"/>
                <a:ea typeface="El Messiri"/>
                <a:cs typeface="El Messiri"/>
                <a:sym typeface="El Messiri"/>
              </a:rPr>
              <a:t>A framework from Google have many libraries can be used in computer vision tasks.</a:t>
            </a:r>
            <a:endParaRPr sz="1629">
              <a:solidFill>
                <a:srgbClr val="000000"/>
              </a:solidFill>
              <a:latin typeface="El Messiri"/>
              <a:ea typeface="El Messiri"/>
              <a:cs typeface="El Messiri"/>
              <a:sym typeface="El Messiri"/>
            </a:endParaRPr>
          </a:p>
          <a:p>
            <a:pPr indent="-332105" lvl="0" marL="457200" rtl="0" algn="l">
              <a:lnSpc>
                <a:spcPct val="95000"/>
              </a:lnSpc>
              <a:spcBef>
                <a:spcPts val="1200"/>
              </a:spcBef>
              <a:spcAft>
                <a:spcPts val="0"/>
              </a:spcAft>
              <a:buClr>
                <a:srgbClr val="000000"/>
              </a:buClr>
              <a:buSzPts val="1630"/>
              <a:buFont typeface="El Messiri"/>
              <a:buChar char="❏"/>
            </a:pPr>
            <a:r>
              <a:rPr lang="en" sz="1629" u="sng">
                <a:solidFill>
                  <a:srgbClr val="000000"/>
                </a:solidFill>
                <a:latin typeface="El Messiri"/>
                <a:ea typeface="El Messiri"/>
                <a:cs typeface="El Messiri"/>
                <a:sym typeface="El Messiri"/>
              </a:rPr>
              <a:t>Keras:</a:t>
            </a:r>
            <a:endParaRPr sz="1629" u="sng">
              <a:solidFill>
                <a:srgbClr val="000000"/>
              </a:solidFill>
              <a:latin typeface="El Messiri"/>
              <a:ea typeface="El Messiri"/>
              <a:cs typeface="El Messiri"/>
              <a:sym typeface="El Messiri"/>
            </a:endParaRPr>
          </a:p>
          <a:p>
            <a:pPr indent="0" lvl="0" marL="457200" rtl="0" algn="l">
              <a:lnSpc>
                <a:spcPct val="95000"/>
              </a:lnSpc>
              <a:spcBef>
                <a:spcPts val="1200"/>
              </a:spcBef>
              <a:spcAft>
                <a:spcPts val="0"/>
              </a:spcAft>
              <a:buSzPts val="935"/>
              <a:buNone/>
            </a:pPr>
            <a:r>
              <a:rPr lang="en" sz="1629">
                <a:solidFill>
                  <a:srgbClr val="000000"/>
                </a:solidFill>
                <a:latin typeface="El Messiri"/>
                <a:ea typeface="El Messiri"/>
                <a:cs typeface="El Messiri"/>
                <a:sym typeface="El Messiri"/>
              </a:rPr>
              <a:t>An API works on top of tensorflow.</a:t>
            </a:r>
            <a:endParaRPr sz="1629">
              <a:solidFill>
                <a:srgbClr val="000000"/>
              </a:solidFill>
              <a:latin typeface="El Messiri"/>
              <a:ea typeface="El Messiri"/>
              <a:cs typeface="El Messiri"/>
              <a:sym typeface="El Messiri"/>
            </a:endParaRPr>
          </a:p>
          <a:p>
            <a:pPr indent="-332105" lvl="0" marL="457200" rtl="0" algn="l">
              <a:lnSpc>
                <a:spcPct val="95000"/>
              </a:lnSpc>
              <a:spcBef>
                <a:spcPts val="1200"/>
              </a:spcBef>
              <a:spcAft>
                <a:spcPts val="0"/>
              </a:spcAft>
              <a:buClr>
                <a:srgbClr val="000000"/>
              </a:buClr>
              <a:buSzPts val="1630"/>
              <a:buFont typeface="El Messiri"/>
              <a:buChar char="❏"/>
            </a:pPr>
            <a:r>
              <a:rPr lang="en" sz="1629" u="sng">
                <a:solidFill>
                  <a:srgbClr val="000000"/>
                </a:solidFill>
                <a:latin typeface="El Messiri"/>
                <a:ea typeface="El Messiri"/>
                <a:cs typeface="El Messiri"/>
                <a:sym typeface="El Messiri"/>
              </a:rPr>
              <a:t>OpenCV:</a:t>
            </a:r>
            <a:endParaRPr sz="1629" u="sng">
              <a:solidFill>
                <a:srgbClr val="000000"/>
              </a:solidFill>
              <a:latin typeface="El Messiri"/>
              <a:ea typeface="El Messiri"/>
              <a:cs typeface="El Messiri"/>
              <a:sym typeface="El Messiri"/>
            </a:endParaRPr>
          </a:p>
          <a:p>
            <a:pPr indent="0" lvl="0" marL="457200" rtl="0" algn="l">
              <a:lnSpc>
                <a:spcPct val="95000"/>
              </a:lnSpc>
              <a:spcBef>
                <a:spcPts val="1200"/>
              </a:spcBef>
              <a:spcAft>
                <a:spcPts val="0"/>
              </a:spcAft>
              <a:buSzPts val="935"/>
              <a:buNone/>
            </a:pPr>
            <a:r>
              <a:rPr lang="en" sz="1629">
                <a:solidFill>
                  <a:srgbClr val="000000"/>
                </a:solidFill>
                <a:latin typeface="El Messiri"/>
                <a:ea typeface="El Messiri"/>
                <a:cs typeface="El Messiri"/>
                <a:sym typeface="El Messiri"/>
              </a:rPr>
              <a:t>Library used to perform image processing and computer vision tasks.</a:t>
            </a:r>
            <a:endParaRPr sz="1629">
              <a:solidFill>
                <a:srgbClr val="000000"/>
              </a:solidFill>
              <a:latin typeface="El Messiri"/>
              <a:ea typeface="El Messiri"/>
              <a:cs typeface="El Messiri"/>
              <a:sym typeface="El Messiri"/>
            </a:endParaRPr>
          </a:p>
          <a:p>
            <a:pPr indent="-332105" lvl="0" marL="457200" rtl="0" algn="l">
              <a:lnSpc>
                <a:spcPct val="95000"/>
              </a:lnSpc>
              <a:spcBef>
                <a:spcPts val="1200"/>
              </a:spcBef>
              <a:spcAft>
                <a:spcPts val="0"/>
              </a:spcAft>
              <a:buClr>
                <a:srgbClr val="000000"/>
              </a:buClr>
              <a:buSzPts val="1630"/>
              <a:buFont typeface="El Messiri"/>
              <a:buChar char="❏"/>
            </a:pPr>
            <a:r>
              <a:rPr lang="en" sz="1629" u="sng">
                <a:solidFill>
                  <a:srgbClr val="000000"/>
                </a:solidFill>
                <a:latin typeface="El Messiri"/>
                <a:ea typeface="El Messiri"/>
                <a:cs typeface="El Messiri"/>
                <a:sym typeface="El Messiri"/>
              </a:rPr>
              <a:t>Installation:</a:t>
            </a:r>
            <a:endParaRPr sz="1629" u="sng">
              <a:solidFill>
                <a:srgbClr val="000000"/>
              </a:solidFill>
              <a:latin typeface="El Messiri"/>
              <a:ea typeface="El Messiri"/>
              <a:cs typeface="El Messiri"/>
              <a:sym typeface="El Messiri"/>
            </a:endParaRPr>
          </a:p>
          <a:p>
            <a:pPr indent="0" lvl="0" marL="0" rtl="0" algn="l">
              <a:lnSpc>
                <a:spcPct val="95000"/>
              </a:lnSpc>
              <a:spcBef>
                <a:spcPts val="1200"/>
              </a:spcBef>
              <a:spcAft>
                <a:spcPts val="0"/>
              </a:spcAft>
              <a:buSzPts val="935"/>
              <a:buNone/>
            </a:pPr>
            <a:r>
              <a:t/>
            </a:r>
            <a:endParaRPr sz="1629">
              <a:solidFill>
                <a:srgbClr val="000000"/>
              </a:solidFill>
              <a:latin typeface="El Messiri"/>
              <a:ea typeface="El Messiri"/>
              <a:cs typeface="El Messiri"/>
              <a:sym typeface="El Messiri"/>
            </a:endParaRPr>
          </a:p>
          <a:p>
            <a:pPr indent="-332105" lvl="0" marL="457200" rtl="0" algn="l">
              <a:lnSpc>
                <a:spcPct val="95000"/>
              </a:lnSpc>
              <a:spcBef>
                <a:spcPts val="1200"/>
              </a:spcBef>
              <a:spcAft>
                <a:spcPts val="0"/>
              </a:spcAft>
              <a:buClr>
                <a:srgbClr val="000000"/>
              </a:buClr>
              <a:buSzPts val="1630"/>
              <a:buFont typeface="El Messiri"/>
              <a:buChar char="❏"/>
            </a:pPr>
            <a:r>
              <a:rPr lang="en" sz="1629" u="sng">
                <a:solidFill>
                  <a:srgbClr val="000000"/>
                </a:solidFill>
                <a:latin typeface="El Messiri"/>
                <a:ea typeface="El Messiri"/>
                <a:cs typeface="El Messiri"/>
                <a:sym typeface="El Messiri"/>
              </a:rPr>
              <a:t>Checking</a:t>
            </a:r>
            <a:r>
              <a:rPr lang="en" sz="1629" u="sng">
                <a:solidFill>
                  <a:srgbClr val="000000"/>
                </a:solidFill>
                <a:latin typeface="El Messiri"/>
                <a:ea typeface="El Messiri"/>
                <a:cs typeface="El Messiri"/>
                <a:sym typeface="El Messiri"/>
              </a:rPr>
              <a:t> version:</a:t>
            </a:r>
            <a:endParaRPr sz="1629" u="sng">
              <a:solidFill>
                <a:srgbClr val="000000"/>
              </a:solidFill>
              <a:latin typeface="El Messiri"/>
              <a:ea typeface="El Messiri"/>
              <a:cs typeface="El Messiri"/>
              <a:sym typeface="El Messiri"/>
            </a:endParaRPr>
          </a:p>
          <a:p>
            <a:pPr indent="0" lvl="0" marL="914400" rtl="0" algn="l">
              <a:lnSpc>
                <a:spcPct val="95000"/>
              </a:lnSpc>
              <a:spcBef>
                <a:spcPts val="1200"/>
              </a:spcBef>
              <a:spcAft>
                <a:spcPts val="1200"/>
              </a:spcAft>
              <a:buSzPts val="935"/>
              <a:buNone/>
            </a:pPr>
            <a:r>
              <a:t/>
            </a:r>
            <a:endParaRPr sz="1330">
              <a:solidFill>
                <a:srgbClr val="000000"/>
              </a:solidFill>
              <a:latin typeface="El Messiri"/>
              <a:ea typeface="El Messiri"/>
              <a:cs typeface="El Messiri"/>
              <a:sym typeface="El Messiri"/>
            </a:endParaRPr>
          </a:p>
        </p:txBody>
      </p:sp>
      <p:pic>
        <p:nvPicPr>
          <p:cNvPr id="73" name="Google Shape;73;p15"/>
          <p:cNvPicPr preferRelativeResize="0"/>
          <p:nvPr/>
        </p:nvPicPr>
        <p:blipFill rotWithShape="1">
          <a:blip r:embed="rId3">
            <a:alphaModFix/>
          </a:blip>
          <a:srcRect b="0" l="1156" r="0" t="0"/>
          <a:stretch/>
        </p:blipFill>
        <p:spPr>
          <a:xfrm>
            <a:off x="1747025" y="3458375"/>
            <a:ext cx="3052900" cy="391725"/>
          </a:xfrm>
          <a:prstGeom prst="rect">
            <a:avLst/>
          </a:prstGeom>
          <a:noFill/>
          <a:ln>
            <a:noFill/>
          </a:ln>
        </p:spPr>
      </p:pic>
      <p:pic>
        <p:nvPicPr>
          <p:cNvPr id="74" name="Google Shape;74;p15"/>
          <p:cNvPicPr preferRelativeResize="0"/>
          <p:nvPr/>
        </p:nvPicPr>
        <p:blipFill>
          <a:blip r:embed="rId4">
            <a:alphaModFix/>
          </a:blip>
          <a:stretch>
            <a:fillRect/>
          </a:stretch>
        </p:blipFill>
        <p:spPr>
          <a:xfrm>
            <a:off x="1755663" y="4232713"/>
            <a:ext cx="3971925" cy="828675"/>
          </a:xfrm>
          <a:prstGeom prst="rect">
            <a:avLst/>
          </a:prstGeom>
          <a:noFill/>
          <a:ln>
            <a:noFill/>
          </a:ln>
        </p:spPr>
      </p:pic>
      <p:sp>
        <p:nvSpPr>
          <p:cNvPr id="75" name="Google Shape;75;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2" name="Shape 322"/>
        <p:cNvGrpSpPr/>
        <p:nvPr/>
      </p:nvGrpSpPr>
      <p:grpSpPr>
        <a:xfrm>
          <a:off x="0" y="0"/>
          <a:ext cx="0" cy="0"/>
          <a:chOff x="0" y="0"/>
          <a:chExt cx="0" cy="0"/>
        </a:xfrm>
      </p:grpSpPr>
      <p:sp>
        <p:nvSpPr>
          <p:cNvPr id="323" name="Google Shape;323;p42"/>
          <p:cNvSpPr txBox="1"/>
          <p:nvPr>
            <p:ph idx="1" type="body"/>
          </p:nvPr>
        </p:nvSpPr>
        <p:spPr>
          <a:xfrm>
            <a:off x="311700" y="343175"/>
            <a:ext cx="8520600" cy="418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3rd step: Passing the input image into the model, to start features extraction after convolution layer:</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`np.array()` method takes the input image in a list, as the neural network is designed to get multiple images as input layer not only one image.</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4th step: Extract the features and visualize them:</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324" name="Google Shape;324;p4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42"/>
          <p:cNvPicPr preferRelativeResize="0"/>
          <p:nvPr/>
        </p:nvPicPr>
        <p:blipFill>
          <a:blip r:embed="rId3">
            <a:alphaModFix/>
          </a:blip>
          <a:stretch>
            <a:fillRect/>
          </a:stretch>
        </p:blipFill>
        <p:spPr>
          <a:xfrm>
            <a:off x="409575" y="1119188"/>
            <a:ext cx="8629650" cy="1076325"/>
          </a:xfrm>
          <a:prstGeom prst="rect">
            <a:avLst/>
          </a:prstGeom>
          <a:noFill/>
          <a:ln>
            <a:noFill/>
          </a:ln>
        </p:spPr>
      </p:pic>
      <p:pic>
        <p:nvPicPr>
          <p:cNvPr id="326" name="Google Shape;326;p42"/>
          <p:cNvPicPr preferRelativeResize="0"/>
          <p:nvPr/>
        </p:nvPicPr>
        <p:blipFill>
          <a:blip r:embed="rId4">
            <a:alphaModFix/>
          </a:blip>
          <a:stretch>
            <a:fillRect/>
          </a:stretch>
        </p:blipFill>
        <p:spPr>
          <a:xfrm>
            <a:off x="528638" y="3514725"/>
            <a:ext cx="7781925" cy="1314450"/>
          </a:xfrm>
          <a:prstGeom prst="rect">
            <a:avLst/>
          </a:prstGeom>
          <a:noFill/>
          <a:ln>
            <a:noFill/>
          </a:ln>
        </p:spPr>
      </p:pic>
      <p:sp>
        <p:nvSpPr>
          <p:cNvPr id="327" name="Google Shape;327;p42"/>
          <p:cNvSpPr/>
          <p:nvPr/>
        </p:nvSpPr>
        <p:spPr>
          <a:xfrm>
            <a:off x="3785625" y="1399025"/>
            <a:ext cx="1449000" cy="277200"/>
          </a:xfrm>
          <a:prstGeom prst="rect">
            <a:avLst/>
          </a:prstGeom>
          <a:noFill/>
          <a:ln cap="flat" cmpd="sng" w="9525">
            <a:solidFill>
              <a:srgbClr val="0F0F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 name="Google Shape;328;p42"/>
          <p:cNvCxnSpPr>
            <a:stCxn id="327" idx="2"/>
          </p:cNvCxnSpPr>
          <p:nvPr/>
        </p:nvCxnSpPr>
        <p:spPr>
          <a:xfrm flipH="1">
            <a:off x="4009125" y="1676225"/>
            <a:ext cx="501000" cy="7248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2" name="Shape 332"/>
        <p:cNvGrpSpPr/>
        <p:nvPr/>
      </p:nvGrpSpPr>
      <p:grpSpPr>
        <a:xfrm>
          <a:off x="0" y="0"/>
          <a:ext cx="0" cy="0"/>
          <a:chOff x="0" y="0"/>
          <a:chExt cx="0" cy="0"/>
        </a:xfrm>
      </p:grpSpPr>
      <p:sp>
        <p:nvSpPr>
          <p:cNvPr id="333" name="Google Shape;333;p43"/>
          <p:cNvSpPr txBox="1"/>
          <p:nvPr>
            <p:ph idx="1" type="body"/>
          </p:nvPr>
        </p:nvSpPr>
        <p:spPr>
          <a:xfrm>
            <a:off x="311700" y="390475"/>
            <a:ext cx="8520600" cy="429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We can also get all the features extracted whose number is defined in the code in `filters=64` parameter.</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i="1" lang="en" sz="1600">
                <a:solidFill>
                  <a:srgbClr val="FF0000"/>
                </a:solidFill>
                <a:latin typeface="El Messiri"/>
                <a:ea typeface="El Messiri"/>
                <a:cs typeface="El Messiri"/>
                <a:sym typeface="El Messiri"/>
              </a:rPr>
              <a:t>Note  that:</a:t>
            </a:r>
            <a:endParaRPr i="1" sz="1600">
              <a:solidFill>
                <a:srgbClr val="FF0000"/>
              </a:solidFill>
              <a:latin typeface="El Messiri"/>
              <a:ea typeface="El Messiri"/>
              <a:cs typeface="El Messiri"/>
              <a:sym typeface="El Messiri"/>
            </a:endParaRPr>
          </a:p>
          <a:p>
            <a:pPr indent="0" lvl="0" marL="0" rtl="0" algn="l">
              <a:spcBef>
                <a:spcPts val="1200"/>
              </a:spcBef>
              <a:spcAft>
                <a:spcPts val="1200"/>
              </a:spcAft>
              <a:buNone/>
            </a:pPr>
            <a:r>
              <a:rPr lang="en" sz="1600">
                <a:solidFill>
                  <a:srgbClr val="000000"/>
                </a:solidFill>
                <a:latin typeface="El Messiri"/>
                <a:ea typeface="El Messiri"/>
                <a:cs typeface="El Messiri"/>
                <a:sym typeface="El Messiri"/>
              </a:rPr>
              <a:t>It is </a:t>
            </a:r>
            <a:r>
              <a:rPr lang="en" sz="1600">
                <a:solidFill>
                  <a:srgbClr val="000000"/>
                </a:solidFill>
                <a:latin typeface="El Messiri"/>
                <a:ea typeface="El Messiri"/>
                <a:cs typeface="El Messiri"/>
                <a:sym typeface="El Messiri"/>
              </a:rPr>
              <a:t>better to visualize the features images in Matplotlib than OpenCV.</a:t>
            </a:r>
            <a:endParaRPr sz="1600">
              <a:solidFill>
                <a:srgbClr val="000000"/>
              </a:solidFill>
              <a:latin typeface="El Messiri"/>
              <a:ea typeface="El Messiri"/>
              <a:cs typeface="El Messiri"/>
              <a:sym typeface="El Messiri"/>
            </a:endParaRPr>
          </a:p>
        </p:txBody>
      </p:sp>
      <p:sp>
        <p:nvSpPr>
          <p:cNvPr id="334" name="Google Shape;334;p4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43"/>
          <p:cNvPicPr preferRelativeResize="0"/>
          <p:nvPr/>
        </p:nvPicPr>
        <p:blipFill>
          <a:blip r:embed="rId3">
            <a:alphaModFix/>
          </a:blip>
          <a:stretch>
            <a:fillRect/>
          </a:stretch>
        </p:blipFill>
        <p:spPr>
          <a:xfrm>
            <a:off x="626625" y="1069199"/>
            <a:ext cx="7907775" cy="2203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9" name="Shape 339"/>
        <p:cNvGrpSpPr/>
        <p:nvPr/>
      </p:nvGrpSpPr>
      <p:grpSpPr>
        <a:xfrm>
          <a:off x="0" y="0"/>
          <a:ext cx="0" cy="0"/>
          <a:chOff x="0" y="0"/>
          <a:chExt cx="0" cy="0"/>
        </a:xfrm>
      </p:grpSpPr>
      <p:sp>
        <p:nvSpPr>
          <p:cNvPr id="340" name="Google Shape;340;p44"/>
          <p:cNvSpPr txBox="1"/>
          <p:nvPr>
            <p:ph idx="1" type="body"/>
          </p:nvPr>
        </p:nvSpPr>
        <p:spPr>
          <a:xfrm>
            <a:off x="311700" y="441900"/>
            <a:ext cx="8520600" cy="43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We can pass the input image in 3-channel colors or in grayscale, but the no.of params/weights will increase in case of 3-channel colors. </a:t>
            </a:r>
            <a:r>
              <a:rPr lang="en" sz="1600" u="sng">
                <a:solidFill>
                  <a:srgbClr val="FF0000"/>
                </a:solidFill>
                <a:latin typeface="El Messiri"/>
                <a:ea typeface="El Messiri"/>
                <a:cs typeface="El Messiri"/>
                <a:sym typeface="El Messiri"/>
              </a:rPr>
              <a:t>Choosing between them depends on the model</a:t>
            </a:r>
            <a:r>
              <a:rPr lang="en" sz="1600">
                <a:solidFill>
                  <a:srgbClr val="000000"/>
                </a:solidFill>
                <a:latin typeface="El Messiri"/>
                <a:ea typeface="El Messiri"/>
                <a:cs typeface="El Messiri"/>
                <a:sym typeface="El Messiri"/>
              </a:rPr>
              <a:t>.</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341" name="Google Shape;341;p4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2" name="Google Shape;342;p44"/>
          <p:cNvPicPr preferRelativeResize="0"/>
          <p:nvPr/>
        </p:nvPicPr>
        <p:blipFill>
          <a:blip r:embed="rId3">
            <a:alphaModFix/>
          </a:blip>
          <a:stretch>
            <a:fillRect/>
          </a:stretch>
        </p:blipFill>
        <p:spPr>
          <a:xfrm>
            <a:off x="357575" y="1124074"/>
            <a:ext cx="5257076" cy="1777750"/>
          </a:xfrm>
          <a:prstGeom prst="rect">
            <a:avLst/>
          </a:prstGeom>
          <a:noFill/>
          <a:ln>
            <a:noFill/>
          </a:ln>
        </p:spPr>
      </p:pic>
      <p:pic>
        <p:nvPicPr>
          <p:cNvPr id="343" name="Google Shape;343;p44"/>
          <p:cNvPicPr preferRelativeResize="0"/>
          <p:nvPr/>
        </p:nvPicPr>
        <p:blipFill>
          <a:blip r:embed="rId4">
            <a:alphaModFix/>
          </a:blip>
          <a:stretch>
            <a:fillRect/>
          </a:stretch>
        </p:blipFill>
        <p:spPr>
          <a:xfrm>
            <a:off x="5126400" y="1219200"/>
            <a:ext cx="4031900" cy="1150225"/>
          </a:xfrm>
          <a:prstGeom prst="rect">
            <a:avLst/>
          </a:prstGeom>
          <a:noFill/>
          <a:ln>
            <a:noFill/>
          </a:ln>
        </p:spPr>
      </p:pic>
      <p:cxnSp>
        <p:nvCxnSpPr>
          <p:cNvPr id="344" name="Google Shape;344;p44"/>
          <p:cNvCxnSpPr/>
          <p:nvPr/>
        </p:nvCxnSpPr>
        <p:spPr>
          <a:xfrm>
            <a:off x="4018200" y="1837350"/>
            <a:ext cx="957000" cy="0"/>
          </a:xfrm>
          <a:prstGeom prst="straightConnector1">
            <a:avLst/>
          </a:prstGeom>
          <a:noFill/>
          <a:ln cap="flat" cmpd="sng" w="9525">
            <a:solidFill>
              <a:srgbClr val="000000"/>
            </a:solidFill>
            <a:prstDash val="solid"/>
            <a:round/>
            <a:headEnd len="med" w="med" type="none"/>
            <a:tailEnd len="med" w="med" type="triangle"/>
          </a:ln>
        </p:spPr>
      </p:cxnSp>
      <p:cxnSp>
        <p:nvCxnSpPr>
          <p:cNvPr id="345" name="Google Shape;345;p44"/>
          <p:cNvCxnSpPr/>
          <p:nvPr/>
        </p:nvCxnSpPr>
        <p:spPr>
          <a:xfrm>
            <a:off x="323825" y="2946550"/>
            <a:ext cx="8578500" cy="0"/>
          </a:xfrm>
          <a:prstGeom prst="straightConnector1">
            <a:avLst/>
          </a:prstGeom>
          <a:noFill/>
          <a:ln cap="flat" cmpd="sng" w="9525">
            <a:solidFill>
              <a:srgbClr val="000000"/>
            </a:solidFill>
            <a:prstDash val="solid"/>
            <a:round/>
            <a:headEnd len="med" w="med" type="none"/>
            <a:tailEnd len="med" w="med" type="none"/>
          </a:ln>
        </p:spPr>
      </p:cxnSp>
      <p:sp>
        <p:nvSpPr>
          <p:cNvPr id="346" name="Google Shape;346;p44"/>
          <p:cNvSpPr txBox="1"/>
          <p:nvPr/>
        </p:nvSpPr>
        <p:spPr>
          <a:xfrm>
            <a:off x="3661050" y="1551100"/>
            <a:ext cx="157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l Messiri"/>
                <a:ea typeface="El Messiri"/>
                <a:cs typeface="El Messiri"/>
                <a:sym typeface="El Messiri"/>
              </a:rPr>
              <a:t>Params for grayscale</a:t>
            </a:r>
            <a:endParaRPr sz="1000">
              <a:latin typeface="El Messiri"/>
              <a:ea typeface="El Messiri"/>
              <a:cs typeface="El Messiri"/>
              <a:sym typeface="El Messiri"/>
            </a:endParaRPr>
          </a:p>
        </p:txBody>
      </p:sp>
      <p:pic>
        <p:nvPicPr>
          <p:cNvPr id="347" name="Google Shape;347;p44"/>
          <p:cNvPicPr preferRelativeResize="0"/>
          <p:nvPr/>
        </p:nvPicPr>
        <p:blipFill>
          <a:blip r:embed="rId5">
            <a:alphaModFix/>
          </a:blip>
          <a:stretch>
            <a:fillRect/>
          </a:stretch>
        </p:blipFill>
        <p:spPr>
          <a:xfrm>
            <a:off x="357575" y="2991275"/>
            <a:ext cx="5581826" cy="1777750"/>
          </a:xfrm>
          <a:prstGeom prst="rect">
            <a:avLst/>
          </a:prstGeom>
          <a:noFill/>
          <a:ln>
            <a:noFill/>
          </a:ln>
        </p:spPr>
      </p:pic>
      <p:pic>
        <p:nvPicPr>
          <p:cNvPr id="348" name="Google Shape;348;p44"/>
          <p:cNvPicPr preferRelativeResize="0"/>
          <p:nvPr/>
        </p:nvPicPr>
        <p:blipFill>
          <a:blip r:embed="rId6">
            <a:alphaModFix/>
          </a:blip>
          <a:stretch>
            <a:fillRect/>
          </a:stretch>
        </p:blipFill>
        <p:spPr>
          <a:xfrm>
            <a:off x="4743600" y="2968900"/>
            <a:ext cx="4400399" cy="1247875"/>
          </a:xfrm>
          <a:prstGeom prst="rect">
            <a:avLst/>
          </a:prstGeom>
          <a:noFill/>
          <a:ln>
            <a:noFill/>
          </a:ln>
        </p:spPr>
      </p:pic>
      <p:sp>
        <p:nvSpPr>
          <p:cNvPr id="349" name="Google Shape;349;p44"/>
          <p:cNvSpPr txBox="1"/>
          <p:nvPr/>
        </p:nvSpPr>
        <p:spPr>
          <a:xfrm>
            <a:off x="2984525" y="3303700"/>
            <a:ext cx="171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l Messiri"/>
                <a:ea typeface="El Messiri"/>
                <a:cs typeface="El Messiri"/>
                <a:sym typeface="El Messiri"/>
              </a:rPr>
              <a:t>Param</a:t>
            </a:r>
            <a:r>
              <a:rPr lang="en" sz="1000">
                <a:latin typeface="El Messiri"/>
                <a:ea typeface="El Messiri"/>
                <a:cs typeface="El Messiri"/>
                <a:sym typeface="El Messiri"/>
              </a:rPr>
              <a:t>s</a:t>
            </a:r>
            <a:r>
              <a:rPr lang="en" sz="1000">
                <a:latin typeface="El Messiri"/>
                <a:ea typeface="El Messiri"/>
                <a:cs typeface="El Messiri"/>
                <a:sym typeface="El Messiri"/>
              </a:rPr>
              <a:t> for 3-channel colors</a:t>
            </a:r>
            <a:endParaRPr sz="1000">
              <a:latin typeface="El Messiri"/>
              <a:ea typeface="El Messiri"/>
              <a:cs typeface="El Messiri"/>
              <a:sym typeface="El Messiri"/>
            </a:endParaRPr>
          </a:p>
        </p:txBody>
      </p:sp>
      <p:cxnSp>
        <p:nvCxnSpPr>
          <p:cNvPr id="350" name="Google Shape;350;p44"/>
          <p:cNvCxnSpPr/>
          <p:nvPr/>
        </p:nvCxnSpPr>
        <p:spPr>
          <a:xfrm>
            <a:off x="3713400" y="3589950"/>
            <a:ext cx="957000" cy="0"/>
          </a:xfrm>
          <a:prstGeom prst="straightConnector1">
            <a:avLst/>
          </a:prstGeom>
          <a:noFill/>
          <a:ln cap="flat" cmpd="sng" w="9525">
            <a:solidFill>
              <a:srgbClr val="000000"/>
            </a:solidFill>
            <a:prstDash val="solid"/>
            <a:round/>
            <a:headEnd len="med" w="med" type="none"/>
            <a:tailEnd len="med" w="med" type="triangle"/>
          </a:ln>
        </p:spPr>
      </p:cxnSp>
      <p:sp>
        <p:nvSpPr>
          <p:cNvPr id="351" name="Google Shape;351;p44"/>
          <p:cNvSpPr/>
          <p:nvPr/>
        </p:nvSpPr>
        <p:spPr>
          <a:xfrm>
            <a:off x="8455025" y="1873125"/>
            <a:ext cx="3774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p:nvPr/>
        </p:nvSpPr>
        <p:spPr>
          <a:xfrm>
            <a:off x="8378825" y="3701925"/>
            <a:ext cx="377400" cy="18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6" name="Shape 356"/>
        <p:cNvGrpSpPr/>
        <p:nvPr/>
      </p:nvGrpSpPr>
      <p:grpSpPr>
        <a:xfrm>
          <a:off x="0" y="0"/>
          <a:ext cx="0" cy="0"/>
          <a:chOff x="0" y="0"/>
          <a:chExt cx="0" cy="0"/>
        </a:xfrm>
      </p:grpSpPr>
      <p:sp>
        <p:nvSpPr>
          <p:cNvPr id="357" name="Google Shape;357;p45"/>
          <p:cNvSpPr txBox="1"/>
          <p:nvPr>
            <p:ph idx="1" type="body"/>
          </p:nvPr>
        </p:nvSpPr>
        <p:spPr>
          <a:xfrm>
            <a:off x="311700" y="450850"/>
            <a:ext cx="8520600" cy="42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600" u="sng">
                <a:solidFill>
                  <a:srgbClr val="FF0000"/>
                </a:solidFill>
                <a:latin typeface="El Messiri"/>
                <a:ea typeface="El Messiri"/>
                <a:cs typeface="El Messiri"/>
                <a:sym typeface="El Messiri"/>
              </a:rPr>
              <a:t>Feature map:</a:t>
            </a:r>
            <a:endParaRPr i="1" sz="1600" u="sng">
              <a:solidFill>
                <a:srgbClr val="FF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358" name="Google Shape;358;p4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9" name="Google Shape;359;p45"/>
          <p:cNvPicPr preferRelativeResize="0"/>
          <p:nvPr/>
        </p:nvPicPr>
        <p:blipFill rotWithShape="1">
          <a:blip r:embed="rId3">
            <a:alphaModFix/>
          </a:blip>
          <a:srcRect b="8276" l="12568" r="10229" t="9452"/>
          <a:stretch/>
        </p:blipFill>
        <p:spPr>
          <a:xfrm>
            <a:off x="778719" y="871275"/>
            <a:ext cx="7678556" cy="4272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3" name="Shape 363"/>
        <p:cNvGrpSpPr/>
        <p:nvPr/>
      </p:nvGrpSpPr>
      <p:grpSpPr>
        <a:xfrm>
          <a:off x="0" y="0"/>
          <a:ext cx="0" cy="0"/>
          <a:chOff x="0" y="0"/>
          <a:chExt cx="0" cy="0"/>
        </a:xfrm>
      </p:grpSpPr>
      <p:sp>
        <p:nvSpPr>
          <p:cNvPr id="364" name="Google Shape;364;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rgbClr val="FF0000"/>
                </a:solidFill>
                <a:latin typeface="El Messiri"/>
                <a:ea typeface="El Messiri"/>
                <a:cs typeface="El Messiri"/>
                <a:sym typeface="El Messiri"/>
              </a:rPr>
              <a:t>What is the purpose of feature map?</a:t>
            </a:r>
            <a:endParaRPr sz="2200">
              <a:solidFill>
                <a:srgbClr val="FF0000"/>
              </a:solidFill>
              <a:latin typeface="El Messiri"/>
              <a:ea typeface="El Messiri"/>
              <a:cs typeface="El Messiri"/>
              <a:sym typeface="El Messiri"/>
            </a:endParaRPr>
          </a:p>
        </p:txBody>
      </p:sp>
      <p:sp>
        <p:nvSpPr>
          <p:cNvPr id="365" name="Google Shape;36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purpose of the feature map is to extract features; as the further we go inside the model close to the output level, the less information we have.</a:t>
            </a:r>
            <a:endParaRPr sz="1600">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The concept is for example, for face </a:t>
            </a:r>
            <a:r>
              <a:rPr lang="en" sz="1600">
                <a:solidFill>
                  <a:srgbClr val="000000"/>
                </a:solidFill>
                <a:latin typeface="El Messiri"/>
                <a:ea typeface="El Messiri"/>
                <a:cs typeface="El Messiri"/>
                <a:sym typeface="El Messiri"/>
              </a:rPr>
              <a:t>recognition</a:t>
            </a:r>
            <a:r>
              <a:rPr lang="en" sz="1600">
                <a:solidFill>
                  <a:srgbClr val="000000"/>
                </a:solidFill>
                <a:latin typeface="El Messiri"/>
                <a:ea typeface="El Messiri"/>
                <a:cs typeface="El Messiri"/>
                <a:sym typeface="El Messiri"/>
              </a:rPr>
              <a:t>, the face will be a series of multiple features, for example will be the eyelashes, the mouth, the nose, and so on…</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So, ideally, each image from the feature map will be something different from the face and when we have a lot of features that make a face, then it says this is a face, otherwise, it is not a face.</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Each image in feature map is going to extract something different from the other image.</a:t>
            </a:r>
            <a:endParaRPr sz="1600">
              <a:solidFill>
                <a:srgbClr val="000000"/>
              </a:solidFill>
              <a:latin typeface="El Messiri"/>
              <a:ea typeface="El Messiri"/>
              <a:cs typeface="El Messiri"/>
              <a:sym typeface="El Messiri"/>
            </a:endParaRPr>
          </a:p>
        </p:txBody>
      </p:sp>
      <p:sp>
        <p:nvSpPr>
          <p:cNvPr id="366" name="Google Shape;366;p4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46"/>
          <p:cNvSpPr txBox="1"/>
          <p:nvPr/>
        </p:nvSpPr>
        <p:spPr>
          <a:xfrm>
            <a:off x="7801025" y="443145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latin typeface="El Messiri"/>
                <a:ea typeface="El Messiri"/>
                <a:cs typeface="El Messiri"/>
                <a:sym typeface="El Messiri"/>
                <a:hlinkClick r:id="rId3">
                  <a:extLst>
                    <a:ext uri="{A12FA001-AC4F-418D-AE19-62706E023703}">
                      <ahyp:hlinkClr val="tx"/>
                    </a:ext>
                  </a:extLst>
                </a:hlinkClick>
              </a:rPr>
              <a:t>Code</a:t>
            </a:r>
            <a:endParaRPr>
              <a:solidFill>
                <a:srgbClr val="0000FF"/>
              </a:solidFill>
              <a:latin typeface="El Messiri"/>
              <a:ea typeface="El Messiri"/>
              <a:cs typeface="El Messiri"/>
              <a:sym typeface="El Messi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1" name="Shape 371"/>
        <p:cNvGrpSpPr/>
        <p:nvPr/>
      </p:nvGrpSpPr>
      <p:grpSpPr>
        <a:xfrm>
          <a:off x="0" y="0"/>
          <a:ext cx="0" cy="0"/>
          <a:chOff x="0" y="0"/>
          <a:chExt cx="0" cy="0"/>
        </a:xfrm>
      </p:grpSpPr>
      <p:sp>
        <p:nvSpPr>
          <p:cNvPr id="372" name="Google Shape;37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373" name="Google Shape;37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cxnSp>
        <p:nvCxnSpPr>
          <p:cNvPr id="374" name="Google Shape;374;p47"/>
          <p:cNvCxnSpPr/>
          <p:nvPr/>
        </p:nvCxnSpPr>
        <p:spPr>
          <a:xfrm>
            <a:off x="802225" y="1390075"/>
            <a:ext cx="2160300" cy="0"/>
          </a:xfrm>
          <a:prstGeom prst="straightConnector1">
            <a:avLst/>
          </a:prstGeom>
          <a:noFill/>
          <a:ln cap="flat" cmpd="sng" w="9525">
            <a:solidFill>
              <a:srgbClr val="000000"/>
            </a:solidFill>
            <a:prstDash val="solid"/>
            <a:round/>
            <a:headEnd len="med" w="med" type="none"/>
            <a:tailEnd len="med" w="med" type="none"/>
          </a:ln>
        </p:spPr>
      </p:cxnSp>
      <p:cxnSp>
        <p:nvCxnSpPr>
          <p:cNvPr id="375" name="Google Shape;375;p47"/>
          <p:cNvCxnSpPr/>
          <p:nvPr/>
        </p:nvCxnSpPr>
        <p:spPr>
          <a:xfrm flipH="1" rot="10800000">
            <a:off x="802225" y="1712000"/>
            <a:ext cx="2142600" cy="5400"/>
          </a:xfrm>
          <a:prstGeom prst="straightConnector1">
            <a:avLst/>
          </a:prstGeom>
          <a:noFill/>
          <a:ln cap="flat" cmpd="sng" w="9525">
            <a:solidFill>
              <a:srgbClr val="000000"/>
            </a:solidFill>
            <a:prstDash val="solid"/>
            <a:round/>
            <a:headEnd len="med" w="med" type="none"/>
            <a:tailEnd len="med" w="med" type="none"/>
          </a:ln>
        </p:spPr>
      </p:cxnSp>
      <p:cxnSp>
        <p:nvCxnSpPr>
          <p:cNvPr id="376" name="Google Shape;376;p47"/>
          <p:cNvCxnSpPr/>
          <p:nvPr/>
        </p:nvCxnSpPr>
        <p:spPr>
          <a:xfrm flipH="1" rot="10800000">
            <a:off x="802225" y="2043225"/>
            <a:ext cx="800700" cy="1500"/>
          </a:xfrm>
          <a:prstGeom prst="straightConnector1">
            <a:avLst/>
          </a:prstGeom>
          <a:noFill/>
          <a:ln cap="flat" cmpd="sng" w="9525">
            <a:solidFill>
              <a:srgbClr val="000000"/>
            </a:solidFill>
            <a:prstDash val="solid"/>
            <a:round/>
            <a:headEnd len="med" w="med" type="none"/>
            <a:tailEnd len="med" w="med" type="none"/>
          </a:ln>
        </p:spPr>
      </p:cxnSp>
      <p:cxnSp>
        <p:nvCxnSpPr>
          <p:cNvPr id="377" name="Google Shape;377;p47"/>
          <p:cNvCxnSpPr/>
          <p:nvPr/>
        </p:nvCxnSpPr>
        <p:spPr>
          <a:xfrm>
            <a:off x="896300" y="2356175"/>
            <a:ext cx="2477700" cy="0"/>
          </a:xfrm>
          <a:prstGeom prst="straightConnector1">
            <a:avLst/>
          </a:prstGeom>
          <a:noFill/>
          <a:ln cap="flat" cmpd="sng" w="9525">
            <a:solidFill>
              <a:srgbClr val="000000"/>
            </a:solidFill>
            <a:prstDash val="solid"/>
            <a:round/>
            <a:headEnd len="med" w="med" type="none"/>
            <a:tailEnd len="med" w="med" type="none"/>
          </a:ln>
        </p:spPr>
      </p:cxnSp>
      <p:cxnSp>
        <p:nvCxnSpPr>
          <p:cNvPr id="378" name="Google Shape;378;p47"/>
          <p:cNvCxnSpPr/>
          <p:nvPr/>
        </p:nvCxnSpPr>
        <p:spPr>
          <a:xfrm>
            <a:off x="793375" y="2667575"/>
            <a:ext cx="1936800" cy="1800"/>
          </a:xfrm>
          <a:prstGeom prst="straightConnector1">
            <a:avLst/>
          </a:prstGeom>
          <a:noFill/>
          <a:ln cap="flat" cmpd="sng" w="9525">
            <a:solidFill>
              <a:srgbClr val="000000"/>
            </a:solidFill>
            <a:prstDash val="solid"/>
            <a:round/>
            <a:headEnd len="med" w="med" type="none"/>
            <a:tailEnd len="med" w="med" type="none"/>
          </a:ln>
        </p:spPr>
      </p:cxnSp>
      <p:sp>
        <p:nvSpPr>
          <p:cNvPr id="379" name="Google Shape;379;p4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80" name="Google Shape;380;p47"/>
          <p:cNvCxnSpPr/>
          <p:nvPr/>
        </p:nvCxnSpPr>
        <p:spPr>
          <a:xfrm>
            <a:off x="793375" y="2972375"/>
            <a:ext cx="1569900" cy="900"/>
          </a:xfrm>
          <a:prstGeom prst="straightConnector1">
            <a:avLst/>
          </a:prstGeom>
          <a:noFill/>
          <a:ln cap="flat" cmpd="sng" w="9525">
            <a:solidFill>
              <a:srgbClr val="000000"/>
            </a:solidFill>
            <a:prstDash val="solid"/>
            <a:round/>
            <a:headEnd len="med" w="med" type="none"/>
            <a:tailEnd len="med" w="med" type="none"/>
          </a:ln>
        </p:spPr>
      </p:cxnSp>
      <p:cxnSp>
        <p:nvCxnSpPr>
          <p:cNvPr id="381" name="Google Shape;381;p47"/>
          <p:cNvCxnSpPr/>
          <p:nvPr/>
        </p:nvCxnSpPr>
        <p:spPr>
          <a:xfrm>
            <a:off x="793375" y="3292225"/>
            <a:ext cx="1569900" cy="9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5" name="Shape 385"/>
        <p:cNvGrpSpPr/>
        <p:nvPr/>
      </p:nvGrpSpPr>
      <p:grpSpPr>
        <a:xfrm>
          <a:off x="0" y="0"/>
          <a:ext cx="0" cy="0"/>
          <a:chOff x="0" y="0"/>
          <a:chExt cx="0" cy="0"/>
        </a:xfrm>
      </p:grpSpPr>
      <p:sp>
        <p:nvSpPr>
          <p:cNvPr id="386" name="Google Shape;386;p4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Max Pooling layer</a:t>
            </a:r>
            <a:endParaRPr b="1">
              <a:solidFill>
                <a:srgbClr val="0000FF"/>
              </a:solidFill>
              <a:latin typeface="El Messiri"/>
              <a:ea typeface="El Messiri"/>
              <a:cs typeface="El Messiri"/>
              <a:sym typeface="El Messiri"/>
            </a:endParaRPr>
          </a:p>
        </p:txBody>
      </p:sp>
      <p:sp>
        <p:nvSpPr>
          <p:cNvPr id="387" name="Google Shape;387;p48"/>
          <p:cNvSpPr txBox="1"/>
          <p:nvPr>
            <p:ph idx="1" type="body"/>
          </p:nvPr>
        </p:nvSpPr>
        <p:spPr>
          <a:xfrm>
            <a:off x="311700" y="904150"/>
            <a:ext cx="8520600" cy="3777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Simply, it is most about taking a </a:t>
            </a:r>
            <a:r>
              <a:rPr lang="en" sz="1600">
                <a:solidFill>
                  <a:srgbClr val="000000"/>
                </a:solidFill>
                <a:latin typeface="El Messiri"/>
                <a:ea typeface="El Messiri"/>
                <a:cs typeface="El Messiri"/>
                <a:sym typeface="El Messiri"/>
              </a:rPr>
              <a:t>square</a:t>
            </a:r>
            <a:r>
              <a:rPr lang="en" sz="1600">
                <a:solidFill>
                  <a:srgbClr val="000000"/>
                </a:solidFill>
                <a:latin typeface="El Messiri"/>
                <a:ea typeface="El Messiri"/>
                <a:cs typeface="El Messiri"/>
                <a:sym typeface="El Messiri"/>
              </a:rPr>
              <a:t> of pixels and then get the maximum value into a new pixel.</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It is done by using `MaxPooling2D()` </a:t>
            </a:r>
            <a:r>
              <a:rPr lang="en" sz="1600">
                <a:solidFill>
                  <a:srgbClr val="000000"/>
                </a:solidFill>
                <a:latin typeface="El Messiri"/>
                <a:ea typeface="El Messiri"/>
                <a:cs typeface="El Messiri"/>
                <a:sym typeface="El Messiri"/>
              </a:rPr>
              <a:t>function, by passing two arguments into it which are:</a:t>
            </a:r>
            <a:endParaRPr sz="1600">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pool_size</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strides</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Creation:</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For better understanding, let us explain the code steps and get the convolution layer output image list and the Max Pooling layer output image list, then compare them together:</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rPr lang="en" sz="1600">
                <a:solidFill>
                  <a:srgbClr val="000000"/>
                </a:solidFill>
                <a:latin typeface="El Messiri"/>
                <a:ea typeface="El Messiri"/>
                <a:cs typeface="El Messiri"/>
                <a:sym typeface="El Messiri"/>
              </a:rPr>
              <a:t>For this, we will create two files one for convolution layer only and the second is for the convolution + Pooling layers to see the difference clearly…</a:t>
            </a:r>
            <a:endParaRPr sz="1600">
              <a:solidFill>
                <a:srgbClr val="000000"/>
              </a:solidFill>
              <a:latin typeface="El Messiri"/>
              <a:ea typeface="El Messiri"/>
              <a:cs typeface="El Messiri"/>
              <a:sym typeface="El Messiri"/>
            </a:endParaRPr>
          </a:p>
        </p:txBody>
      </p:sp>
      <p:sp>
        <p:nvSpPr>
          <p:cNvPr id="388" name="Google Shape;388;p4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9" name="Google Shape;389;p48"/>
          <p:cNvPicPr preferRelativeResize="0"/>
          <p:nvPr/>
        </p:nvPicPr>
        <p:blipFill>
          <a:blip r:embed="rId3">
            <a:alphaModFix/>
          </a:blip>
          <a:stretch>
            <a:fillRect/>
          </a:stretch>
        </p:blipFill>
        <p:spPr>
          <a:xfrm>
            <a:off x="609600" y="2968675"/>
            <a:ext cx="7067550" cy="266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3" name="Shape 393"/>
        <p:cNvGrpSpPr/>
        <p:nvPr/>
      </p:nvGrpSpPr>
      <p:grpSpPr>
        <a:xfrm>
          <a:off x="0" y="0"/>
          <a:ext cx="0" cy="0"/>
          <a:chOff x="0" y="0"/>
          <a:chExt cx="0" cy="0"/>
        </a:xfrm>
      </p:grpSpPr>
      <p:sp>
        <p:nvSpPr>
          <p:cNvPr id="394" name="Google Shape;394;p49"/>
          <p:cNvSpPr txBox="1"/>
          <p:nvPr>
            <p:ph idx="1" type="body"/>
          </p:nvPr>
        </p:nvSpPr>
        <p:spPr>
          <a:xfrm>
            <a:off x="311700" y="424000"/>
            <a:ext cx="8520600" cy="437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600">
                <a:solidFill>
                  <a:srgbClr val="FF0000"/>
                </a:solidFill>
                <a:latin typeface="El Messiri"/>
                <a:ea typeface="El Messiri"/>
                <a:cs typeface="El Messiri"/>
                <a:sym typeface="El Messiri"/>
              </a:rPr>
              <a:t>For the convolution layer file:</a:t>
            </a:r>
            <a:endParaRPr i="1" sz="1600">
              <a:solidFill>
                <a:srgbClr val="FF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AutoNum type="arabicPeriod"/>
            </a:pPr>
            <a:r>
              <a:rPr lang="en" sz="1600">
                <a:solidFill>
                  <a:srgbClr val="000000"/>
                </a:solidFill>
                <a:latin typeface="El Messiri"/>
                <a:ea typeface="El Messiri"/>
                <a:cs typeface="El Messiri"/>
                <a:sym typeface="El Messiri"/>
              </a:rPr>
              <a:t>Firstly, we will load our image and perform the preprocessing step right now:</a:t>
            </a:r>
            <a:endParaRPr sz="1600">
              <a:solidFill>
                <a:srgbClr val="000000"/>
              </a:solidFill>
              <a:latin typeface="El Messiri"/>
              <a:ea typeface="El Messiri"/>
              <a:cs typeface="El Messiri"/>
              <a:sym typeface="El Messiri"/>
            </a:endParaRPr>
          </a:p>
          <a:p>
            <a:pPr indent="0" lvl="0" marL="45720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45720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AutoNum type="arabicPeriod"/>
            </a:pPr>
            <a:r>
              <a:rPr lang="en" sz="1600">
                <a:solidFill>
                  <a:srgbClr val="000000"/>
                </a:solidFill>
                <a:latin typeface="El Messiri"/>
                <a:ea typeface="El Messiri"/>
                <a:cs typeface="El Messiri"/>
                <a:sym typeface="El Messiri"/>
              </a:rPr>
              <a:t>Secondly, we will build the CNN model including the convolution layer:</a:t>
            </a:r>
            <a:endParaRPr sz="1600">
              <a:solidFill>
                <a:srgbClr val="000000"/>
              </a:solidFill>
              <a:latin typeface="El Messiri"/>
              <a:ea typeface="El Messiri"/>
              <a:cs typeface="El Messiri"/>
              <a:sym typeface="El Messiri"/>
            </a:endParaRPr>
          </a:p>
          <a:p>
            <a:pPr indent="0" lvl="0" marL="45720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395" name="Google Shape;395;p4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6" name="Google Shape;396;p49"/>
          <p:cNvPicPr preferRelativeResize="0"/>
          <p:nvPr/>
        </p:nvPicPr>
        <p:blipFill rotWithShape="1">
          <a:blip r:embed="rId3">
            <a:alphaModFix/>
          </a:blip>
          <a:srcRect b="6507" l="0" r="0" t="0"/>
          <a:stretch/>
        </p:blipFill>
        <p:spPr>
          <a:xfrm>
            <a:off x="942975" y="1295400"/>
            <a:ext cx="3600450" cy="819250"/>
          </a:xfrm>
          <a:prstGeom prst="rect">
            <a:avLst/>
          </a:prstGeom>
          <a:noFill/>
          <a:ln>
            <a:noFill/>
          </a:ln>
        </p:spPr>
      </p:pic>
      <p:pic>
        <p:nvPicPr>
          <p:cNvPr id="397" name="Google Shape;397;p49"/>
          <p:cNvPicPr preferRelativeResize="0"/>
          <p:nvPr/>
        </p:nvPicPr>
        <p:blipFill>
          <a:blip r:embed="rId4">
            <a:alphaModFix/>
          </a:blip>
          <a:stretch>
            <a:fillRect/>
          </a:stretch>
        </p:blipFill>
        <p:spPr>
          <a:xfrm>
            <a:off x="912550" y="2623573"/>
            <a:ext cx="7318900" cy="2315150"/>
          </a:xfrm>
          <a:prstGeom prst="rect">
            <a:avLst/>
          </a:prstGeom>
          <a:noFill/>
          <a:ln>
            <a:noFill/>
          </a:ln>
        </p:spPr>
      </p:pic>
      <p:sp>
        <p:nvSpPr>
          <p:cNvPr id="398" name="Google Shape;398;p49"/>
          <p:cNvSpPr txBox="1"/>
          <p:nvPr/>
        </p:nvSpPr>
        <p:spPr>
          <a:xfrm>
            <a:off x="4876925" y="1497750"/>
            <a:ext cx="3426000" cy="52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l Messiri"/>
                <a:ea typeface="El Messiri"/>
                <a:cs typeface="El Messiri"/>
                <a:sym typeface="El Messiri"/>
              </a:rPr>
              <a:t>We set the image size to (7, 7) only to understand the difference between the two layers output.</a:t>
            </a:r>
            <a:endParaRPr sz="1100">
              <a:latin typeface="El Messiri"/>
              <a:ea typeface="El Messiri"/>
              <a:cs typeface="El Messiri"/>
              <a:sym typeface="El Messi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2" name="Shape 402"/>
        <p:cNvGrpSpPr/>
        <p:nvPr/>
      </p:nvGrpSpPr>
      <p:grpSpPr>
        <a:xfrm>
          <a:off x="0" y="0"/>
          <a:ext cx="0" cy="0"/>
          <a:chOff x="0" y="0"/>
          <a:chExt cx="0" cy="0"/>
        </a:xfrm>
      </p:grpSpPr>
      <p:sp>
        <p:nvSpPr>
          <p:cNvPr id="403" name="Google Shape;40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4" name="Google Shape;404;p50"/>
          <p:cNvSpPr txBox="1"/>
          <p:nvPr>
            <p:ph idx="1" type="body"/>
          </p:nvPr>
        </p:nvSpPr>
        <p:spPr>
          <a:xfrm>
            <a:off x="311700" y="763250"/>
            <a:ext cx="8520600" cy="338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We have to keep the note that Keras generates its weights randomly, so each time we run it, we will get </a:t>
            </a:r>
            <a:r>
              <a:rPr lang="en" sz="1600">
                <a:solidFill>
                  <a:srgbClr val="000000"/>
                </a:solidFill>
                <a:latin typeface="El Messiri"/>
                <a:ea typeface="El Messiri"/>
                <a:cs typeface="El Messiri"/>
                <a:sym typeface="El Messiri"/>
              </a:rPr>
              <a:t>different values for the image list, in this way we can’t compare between the two layers’ output. Thus, we need to fix the weights generated by it and to do this, we set the tensorflow funcion `random.set_seeds()` into 0.</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The output of the convolution layer file will be:</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405" name="Google Shape;405;p5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50"/>
          <p:cNvPicPr preferRelativeResize="0"/>
          <p:nvPr/>
        </p:nvPicPr>
        <p:blipFill>
          <a:blip r:embed="rId3">
            <a:alphaModFix/>
          </a:blip>
          <a:stretch>
            <a:fillRect/>
          </a:stretch>
        </p:blipFill>
        <p:spPr>
          <a:xfrm>
            <a:off x="2528875" y="2211413"/>
            <a:ext cx="4086225" cy="523875"/>
          </a:xfrm>
          <a:prstGeom prst="rect">
            <a:avLst/>
          </a:prstGeom>
          <a:noFill/>
          <a:ln>
            <a:noFill/>
          </a:ln>
        </p:spPr>
      </p:pic>
      <p:pic>
        <p:nvPicPr>
          <p:cNvPr id="407" name="Google Shape;407;p50"/>
          <p:cNvPicPr preferRelativeResize="0"/>
          <p:nvPr/>
        </p:nvPicPr>
        <p:blipFill rotWithShape="1">
          <a:blip r:embed="rId4">
            <a:alphaModFix/>
          </a:blip>
          <a:srcRect b="0" l="0" r="0" t="76064"/>
          <a:stretch/>
        </p:blipFill>
        <p:spPr>
          <a:xfrm>
            <a:off x="317025" y="3313300"/>
            <a:ext cx="5333324" cy="1615176"/>
          </a:xfrm>
          <a:prstGeom prst="rect">
            <a:avLst/>
          </a:prstGeom>
          <a:noFill/>
          <a:ln>
            <a:noFill/>
          </a:ln>
        </p:spPr>
      </p:pic>
      <p:pic>
        <p:nvPicPr>
          <p:cNvPr id="408" name="Google Shape;408;p50"/>
          <p:cNvPicPr preferRelativeResize="0"/>
          <p:nvPr/>
        </p:nvPicPr>
        <p:blipFill rotWithShape="1">
          <a:blip r:embed="rId4">
            <a:alphaModFix/>
          </a:blip>
          <a:srcRect b="32146" l="11979" r="12962" t="9374"/>
          <a:stretch/>
        </p:blipFill>
        <p:spPr>
          <a:xfrm>
            <a:off x="6120300" y="2800350"/>
            <a:ext cx="2331134" cy="2298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2" name="Shape 412"/>
        <p:cNvGrpSpPr/>
        <p:nvPr/>
      </p:nvGrpSpPr>
      <p:grpSpPr>
        <a:xfrm>
          <a:off x="0" y="0"/>
          <a:ext cx="0" cy="0"/>
          <a:chOff x="0" y="0"/>
          <a:chExt cx="0" cy="0"/>
        </a:xfrm>
      </p:grpSpPr>
      <p:sp>
        <p:nvSpPr>
          <p:cNvPr id="413" name="Google Shape;413;p5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600">
                <a:solidFill>
                  <a:srgbClr val="FF0000"/>
                </a:solidFill>
                <a:latin typeface="El Messiri"/>
                <a:ea typeface="El Messiri"/>
                <a:cs typeface="El Messiri"/>
                <a:sym typeface="El Messiri"/>
              </a:rPr>
              <a:t>For the convolution + pooling layer file:</a:t>
            </a:r>
            <a:endParaRPr i="1" sz="1600">
              <a:solidFill>
                <a:srgbClr val="FF0000"/>
              </a:solidFill>
              <a:latin typeface="El Messiri"/>
              <a:ea typeface="El Messiri"/>
              <a:cs typeface="El Messiri"/>
              <a:sym typeface="El Messiri"/>
            </a:endParaRPr>
          </a:p>
        </p:txBody>
      </p:sp>
      <p:sp>
        <p:nvSpPr>
          <p:cNvPr id="414" name="Google Shape;414;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After loading the image and setting fixed seeds, we will build the model:</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415" name="Google Shape;415;p5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6" name="Google Shape;416;p51"/>
          <p:cNvPicPr preferRelativeResize="0"/>
          <p:nvPr/>
        </p:nvPicPr>
        <p:blipFill>
          <a:blip r:embed="rId3">
            <a:alphaModFix/>
          </a:blip>
          <a:stretch>
            <a:fillRect/>
          </a:stretch>
        </p:blipFill>
        <p:spPr>
          <a:xfrm>
            <a:off x="414338" y="1600200"/>
            <a:ext cx="8315325"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cxnSp>
        <p:nvCxnSpPr>
          <p:cNvPr id="82" name="Google Shape;82;p16"/>
          <p:cNvCxnSpPr/>
          <p:nvPr/>
        </p:nvCxnSpPr>
        <p:spPr>
          <a:xfrm>
            <a:off x="802225" y="1390075"/>
            <a:ext cx="2137800" cy="18000"/>
          </a:xfrm>
          <a:prstGeom prst="straightConnector1">
            <a:avLst/>
          </a:prstGeom>
          <a:noFill/>
          <a:ln cap="flat" cmpd="sng" w="9525">
            <a:solidFill>
              <a:srgbClr val="000000"/>
            </a:solidFill>
            <a:prstDash val="solid"/>
            <a:round/>
            <a:headEnd len="med" w="med" type="none"/>
            <a:tailEnd len="med" w="med" type="none"/>
          </a:ln>
        </p:spPr>
      </p:cxnSp>
      <p:sp>
        <p:nvSpPr>
          <p:cNvPr id="83" name="Google Shape;83;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0" name="Shape 420"/>
        <p:cNvGrpSpPr/>
        <p:nvPr/>
      </p:nvGrpSpPr>
      <p:grpSpPr>
        <a:xfrm>
          <a:off x="0" y="0"/>
          <a:ext cx="0" cy="0"/>
          <a:chOff x="0" y="0"/>
          <a:chExt cx="0" cy="0"/>
        </a:xfrm>
      </p:grpSpPr>
      <p:sp>
        <p:nvSpPr>
          <p:cNvPr id="421" name="Google Shape;421;p52"/>
          <p:cNvSpPr txBox="1"/>
          <p:nvPr>
            <p:ph idx="1" type="body"/>
          </p:nvPr>
        </p:nvSpPr>
        <p:spPr>
          <a:xfrm>
            <a:off x="311700" y="522400"/>
            <a:ext cx="8520600" cy="415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output of this file will be:</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To understand what had happened, we have to </a:t>
            </a:r>
            <a:r>
              <a:rPr lang="en" sz="1600">
                <a:solidFill>
                  <a:srgbClr val="000000"/>
                </a:solidFill>
                <a:latin typeface="El Messiri"/>
                <a:ea typeface="El Messiri"/>
                <a:cs typeface="El Messiri"/>
                <a:sym typeface="El Messiri"/>
              </a:rPr>
              <a:t>understand</a:t>
            </a:r>
            <a:r>
              <a:rPr lang="en" sz="1600">
                <a:solidFill>
                  <a:srgbClr val="000000"/>
                </a:solidFill>
                <a:latin typeface="El Messiri"/>
                <a:ea typeface="El Messiri"/>
                <a:cs typeface="El Messiri"/>
                <a:sym typeface="El Messiri"/>
              </a:rPr>
              <a:t> the parameters of the `MaxPooling2D` function:</a:t>
            </a:r>
            <a:endParaRPr sz="1600">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AutoNum type="arabicPeriod"/>
            </a:pPr>
            <a:r>
              <a:rPr i="1" lang="en" sz="1600">
                <a:solidFill>
                  <a:srgbClr val="FF0000"/>
                </a:solidFill>
                <a:latin typeface="El Messiri"/>
                <a:ea typeface="El Messiri"/>
                <a:cs typeface="El Messiri"/>
                <a:sym typeface="El Messiri"/>
              </a:rPr>
              <a:t>pool_size </a:t>
            </a:r>
            <a:r>
              <a:rPr lang="en" sz="1600">
                <a:solidFill>
                  <a:srgbClr val="000000"/>
                </a:solidFill>
                <a:latin typeface="El Messiri"/>
                <a:ea typeface="El Messiri"/>
                <a:cs typeface="El Messiri"/>
                <a:sym typeface="El Messiri"/>
              </a:rPr>
              <a:t>⇒ It is the subset matrix from the convolution matrix we will apply the max pooling on.</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AutoNum type="arabicPeriod"/>
            </a:pPr>
            <a:r>
              <a:rPr i="1" lang="en" sz="1600">
                <a:solidFill>
                  <a:srgbClr val="FF0000"/>
                </a:solidFill>
                <a:latin typeface="El Messiri"/>
                <a:ea typeface="El Messiri"/>
                <a:cs typeface="El Messiri"/>
                <a:sym typeface="El Messiri"/>
              </a:rPr>
              <a:t>strides </a:t>
            </a:r>
            <a:r>
              <a:rPr lang="en" sz="1600">
                <a:solidFill>
                  <a:srgbClr val="000000"/>
                </a:solidFill>
                <a:latin typeface="El Messiri"/>
                <a:ea typeface="El Messiri"/>
                <a:cs typeface="El Messiri"/>
                <a:sym typeface="El Messiri"/>
              </a:rPr>
              <a:t>⇒ It is the step that each max pooling will move to the next one.</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rPr i="1" lang="en" sz="1600" u="sng">
                <a:solidFill>
                  <a:srgbClr val="FF0000"/>
                </a:solidFill>
                <a:latin typeface="El Messiri"/>
                <a:ea typeface="El Messiri"/>
                <a:cs typeface="El Messiri"/>
                <a:sym typeface="El Messiri"/>
              </a:rPr>
              <a:t>Max </a:t>
            </a:r>
            <a:r>
              <a:rPr i="1" lang="en" sz="1600" u="sng">
                <a:solidFill>
                  <a:srgbClr val="FF0000"/>
                </a:solidFill>
                <a:latin typeface="El Messiri"/>
                <a:ea typeface="El Messiri"/>
                <a:cs typeface="El Messiri"/>
                <a:sym typeface="El Messiri"/>
              </a:rPr>
              <a:t>pooling</a:t>
            </a:r>
            <a:r>
              <a:rPr lang="en" sz="1600">
                <a:solidFill>
                  <a:srgbClr val="000000"/>
                </a:solidFill>
                <a:latin typeface="El Messiri"/>
                <a:ea typeface="El Messiri"/>
                <a:cs typeface="El Messiri"/>
                <a:sym typeface="El Messiri"/>
              </a:rPr>
              <a:t> means to find the max pixel value from the subset matrix can create a new pixel with this max value.</a:t>
            </a:r>
            <a:endParaRPr sz="1600">
              <a:solidFill>
                <a:srgbClr val="000000"/>
              </a:solidFill>
              <a:latin typeface="El Messiri"/>
              <a:ea typeface="El Messiri"/>
              <a:cs typeface="El Messiri"/>
              <a:sym typeface="El Messiri"/>
            </a:endParaRPr>
          </a:p>
        </p:txBody>
      </p:sp>
      <p:sp>
        <p:nvSpPr>
          <p:cNvPr id="422" name="Google Shape;422;p5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3" name="Google Shape;423;p52"/>
          <p:cNvPicPr preferRelativeResize="0"/>
          <p:nvPr/>
        </p:nvPicPr>
        <p:blipFill>
          <a:blip r:embed="rId3">
            <a:alphaModFix/>
          </a:blip>
          <a:stretch>
            <a:fillRect/>
          </a:stretch>
        </p:blipFill>
        <p:spPr>
          <a:xfrm>
            <a:off x="490538" y="933450"/>
            <a:ext cx="5267325" cy="1600200"/>
          </a:xfrm>
          <a:prstGeom prst="rect">
            <a:avLst/>
          </a:prstGeom>
          <a:noFill/>
          <a:ln>
            <a:noFill/>
          </a:ln>
        </p:spPr>
      </p:pic>
      <p:pic>
        <p:nvPicPr>
          <p:cNvPr id="424" name="Google Shape;424;p52"/>
          <p:cNvPicPr preferRelativeResize="0"/>
          <p:nvPr/>
        </p:nvPicPr>
        <p:blipFill rotWithShape="1">
          <a:blip r:embed="rId4">
            <a:alphaModFix/>
          </a:blip>
          <a:srcRect b="4633" l="13174" r="15802" t="9085"/>
          <a:stretch/>
        </p:blipFill>
        <p:spPr>
          <a:xfrm>
            <a:off x="5993034" y="141400"/>
            <a:ext cx="2625491" cy="2392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8" name="Shape 428"/>
        <p:cNvGrpSpPr/>
        <p:nvPr/>
      </p:nvGrpSpPr>
      <p:grpSpPr>
        <a:xfrm>
          <a:off x="0" y="0"/>
          <a:ext cx="0" cy="0"/>
          <a:chOff x="0" y="0"/>
          <a:chExt cx="0" cy="0"/>
        </a:xfrm>
      </p:grpSpPr>
      <p:sp>
        <p:nvSpPr>
          <p:cNvPr id="429" name="Google Shape;429;p53"/>
          <p:cNvSpPr txBox="1"/>
          <p:nvPr>
            <p:ph type="title"/>
          </p:nvPr>
        </p:nvSpPr>
        <p:spPr>
          <a:xfrm>
            <a:off x="311700" y="245100"/>
            <a:ext cx="8520600" cy="6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600">
                <a:solidFill>
                  <a:srgbClr val="FF0000"/>
                </a:solidFill>
                <a:latin typeface="El Messiri"/>
                <a:ea typeface="El Messiri"/>
                <a:cs typeface="El Messiri"/>
                <a:sym typeface="El Messiri"/>
              </a:rPr>
              <a:t>`pool_size` parameter further explanation:</a:t>
            </a:r>
            <a:endParaRPr i="1" sz="1600">
              <a:solidFill>
                <a:srgbClr val="FF0000"/>
              </a:solidFill>
              <a:latin typeface="El Messiri"/>
              <a:ea typeface="El Messiri"/>
              <a:cs typeface="El Messiri"/>
              <a:sym typeface="El Messiri"/>
            </a:endParaRPr>
          </a:p>
          <a:p>
            <a:pPr indent="0" lvl="0" marL="0" rtl="0" algn="l">
              <a:spcBef>
                <a:spcPts val="0"/>
              </a:spcBef>
              <a:spcAft>
                <a:spcPts val="0"/>
              </a:spcAft>
              <a:buNone/>
            </a:pPr>
            <a:r>
              <a:rPr i="1" lang="en" sz="1600">
                <a:solidFill>
                  <a:srgbClr val="000000"/>
                </a:solidFill>
                <a:latin typeface="El Messiri"/>
                <a:ea typeface="El Messiri"/>
                <a:cs typeface="El Messiri"/>
                <a:sym typeface="El Messiri"/>
              </a:rPr>
              <a:t>If it is set to (2, 2) ⇒ The subset matrix size if (2, 2)</a:t>
            </a:r>
            <a:endParaRPr i="1" sz="1600">
              <a:solidFill>
                <a:srgbClr val="000000"/>
              </a:solidFill>
              <a:latin typeface="El Messiri"/>
              <a:ea typeface="El Messiri"/>
              <a:cs typeface="El Messiri"/>
              <a:sym typeface="El Messiri"/>
            </a:endParaRPr>
          </a:p>
        </p:txBody>
      </p:sp>
      <p:sp>
        <p:nvSpPr>
          <p:cNvPr id="430" name="Google Shape;430;p53"/>
          <p:cNvSpPr txBox="1"/>
          <p:nvPr>
            <p:ph idx="1" type="body"/>
          </p:nvPr>
        </p:nvSpPr>
        <p:spPr>
          <a:xfrm>
            <a:off x="311700" y="942725"/>
            <a:ext cx="8520600" cy="3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lnSpc>
                <a:spcPct val="100000"/>
              </a:lnSpc>
              <a:spcBef>
                <a:spcPts val="1200"/>
              </a:spcBef>
              <a:spcAft>
                <a:spcPts val="0"/>
              </a:spcAft>
              <a:buNone/>
            </a:pPr>
            <a:r>
              <a:rPr i="1" lang="en" sz="1600">
                <a:solidFill>
                  <a:srgbClr val="FF0000"/>
                </a:solidFill>
                <a:latin typeface="El Messiri"/>
                <a:ea typeface="El Messiri"/>
                <a:cs typeface="El Messiri"/>
                <a:sym typeface="El Messiri"/>
              </a:rPr>
              <a:t>`strides` parameter further explanation:</a:t>
            </a:r>
            <a:endParaRPr i="1" sz="1600">
              <a:solidFill>
                <a:srgbClr val="FF0000"/>
              </a:solidFill>
              <a:latin typeface="El Messiri"/>
              <a:ea typeface="El Messiri"/>
              <a:cs typeface="El Messiri"/>
              <a:sym typeface="El Messiri"/>
            </a:endParaRPr>
          </a:p>
          <a:p>
            <a:pPr indent="0" lvl="0" marL="0" rtl="0" algn="l">
              <a:lnSpc>
                <a:spcPct val="100000"/>
              </a:lnSpc>
              <a:spcBef>
                <a:spcPts val="0"/>
              </a:spcBef>
              <a:spcAft>
                <a:spcPts val="0"/>
              </a:spcAft>
              <a:buNone/>
            </a:pPr>
            <a:r>
              <a:rPr i="1" lang="en" sz="1600">
                <a:solidFill>
                  <a:srgbClr val="000000"/>
                </a:solidFill>
                <a:latin typeface="El Messiri"/>
                <a:ea typeface="El Messiri"/>
                <a:cs typeface="El Messiri"/>
                <a:sym typeface="El Messiri"/>
              </a:rPr>
              <a:t>If it is set to (1, 1) ⇒ Each subset will move by 1 in height and  1 in width to the next subset:</a:t>
            </a:r>
            <a:endParaRPr i="1" sz="1600">
              <a:solidFill>
                <a:srgbClr val="000000"/>
              </a:solidFill>
              <a:latin typeface="El Messiri"/>
              <a:ea typeface="El Messiri"/>
              <a:cs typeface="El Messiri"/>
              <a:sym typeface="El Messiri"/>
            </a:endParaRPr>
          </a:p>
          <a:p>
            <a:pPr indent="0" lvl="0" marL="0" rtl="0" algn="l">
              <a:lnSpc>
                <a:spcPct val="100000"/>
              </a:lnSpc>
              <a:spcBef>
                <a:spcPts val="0"/>
              </a:spcBef>
              <a:spcAft>
                <a:spcPts val="0"/>
              </a:spcAft>
              <a:buNone/>
            </a:pPr>
            <a:r>
              <a:t/>
            </a:r>
            <a:endParaRPr i="1" sz="1600">
              <a:solidFill>
                <a:srgbClr val="000000"/>
              </a:solidFill>
              <a:latin typeface="El Messiri"/>
              <a:ea typeface="El Messiri"/>
              <a:cs typeface="El Messiri"/>
              <a:sym typeface="El Messiri"/>
            </a:endParaRPr>
          </a:p>
          <a:p>
            <a:pPr indent="0" lvl="0" marL="0" rtl="0" algn="l">
              <a:spcBef>
                <a:spcPts val="0"/>
              </a:spcBef>
              <a:spcAft>
                <a:spcPts val="1200"/>
              </a:spcAft>
              <a:buNone/>
            </a:pPr>
            <a:r>
              <a:t/>
            </a:r>
            <a:endParaRPr i="1" sz="1600">
              <a:solidFill>
                <a:srgbClr val="FF0000"/>
              </a:solidFill>
              <a:latin typeface="El Messiri"/>
              <a:ea typeface="El Messiri"/>
              <a:cs typeface="El Messiri"/>
              <a:sym typeface="El Messiri"/>
            </a:endParaRPr>
          </a:p>
        </p:txBody>
      </p:sp>
      <p:sp>
        <p:nvSpPr>
          <p:cNvPr id="431" name="Google Shape;431;p5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2" name="Google Shape;432;p53"/>
          <p:cNvPicPr preferRelativeResize="0"/>
          <p:nvPr/>
        </p:nvPicPr>
        <p:blipFill rotWithShape="1">
          <a:blip r:embed="rId3">
            <a:alphaModFix/>
          </a:blip>
          <a:srcRect b="0" l="0" r="0" t="76064"/>
          <a:stretch/>
        </p:blipFill>
        <p:spPr>
          <a:xfrm>
            <a:off x="317025" y="951100"/>
            <a:ext cx="5333324" cy="1615176"/>
          </a:xfrm>
          <a:prstGeom prst="rect">
            <a:avLst/>
          </a:prstGeom>
          <a:noFill/>
          <a:ln>
            <a:noFill/>
          </a:ln>
        </p:spPr>
      </p:pic>
      <p:sp>
        <p:nvSpPr>
          <p:cNvPr id="433" name="Google Shape;433;p53"/>
          <p:cNvSpPr/>
          <p:nvPr/>
        </p:nvSpPr>
        <p:spPr>
          <a:xfrm>
            <a:off x="654800" y="1416925"/>
            <a:ext cx="1806900" cy="3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53"/>
          <p:cNvPicPr preferRelativeResize="0"/>
          <p:nvPr/>
        </p:nvPicPr>
        <p:blipFill rotWithShape="1">
          <a:blip r:embed="rId3">
            <a:alphaModFix/>
          </a:blip>
          <a:srcRect b="0" l="0" r="0" t="76064"/>
          <a:stretch/>
        </p:blipFill>
        <p:spPr>
          <a:xfrm>
            <a:off x="88425" y="3313299"/>
            <a:ext cx="5333324" cy="1615176"/>
          </a:xfrm>
          <a:prstGeom prst="rect">
            <a:avLst/>
          </a:prstGeom>
          <a:noFill/>
          <a:ln>
            <a:noFill/>
          </a:ln>
        </p:spPr>
      </p:pic>
      <p:sp>
        <p:nvSpPr>
          <p:cNvPr id="435" name="Google Shape;435;p53"/>
          <p:cNvSpPr/>
          <p:nvPr/>
        </p:nvSpPr>
        <p:spPr>
          <a:xfrm>
            <a:off x="417900" y="3786750"/>
            <a:ext cx="1806900" cy="34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3"/>
          <p:cNvSpPr/>
          <p:nvPr/>
        </p:nvSpPr>
        <p:spPr>
          <a:xfrm>
            <a:off x="1353175" y="3773525"/>
            <a:ext cx="1806900" cy="3936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3"/>
          <p:cNvSpPr/>
          <p:nvPr/>
        </p:nvSpPr>
        <p:spPr>
          <a:xfrm>
            <a:off x="2382550" y="3733725"/>
            <a:ext cx="1743000" cy="460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3"/>
          <p:cNvSpPr/>
          <p:nvPr/>
        </p:nvSpPr>
        <p:spPr>
          <a:xfrm>
            <a:off x="3241625" y="3773500"/>
            <a:ext cx="1867800" cy="3936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3"/>
          <p:cNvSpPr/>
          <p:nvPr/>
        </p:nvSpPr>
        <p:spPr>
          <a:xfrm>
            <a:off x="391075" y="4023950"/>
            <a:ext cx="1806900" cy="3489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3"/>
          <p:cNvSpPr/>
          <p:nvPr/>
        </p:nvSpPr>
        <p:spPr>
          <a:xfrm>
            <a:off x="449375" y="4214427"/>
            <a:ext cx="1806900" cy="3936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3"/>
          <p:cNvSpPr/>
          <p:nvPr/>
        </p:nvSpPr>
        <p:spPr>
          <a:xfrm>
            <a:off x="408950" y="4422175"/>
            <a:ext cx="1806900" cy="4602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3"/>
          <p:cNvSpPr txBox="1"/>
          <p:nvPr/>
        </p:nvSpPr>
        <p:spPr>
          <a:xfrm>
            <a:off x="5762500" y="3787400"/>
            <a:ext cx="213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l Messiri"/>
                <a:ea typeface="El Messiri"/>
                <a:cs typeface="El Messiri"/>
                <a:sym typeface="El Messiri"/>
              </a:rPr>
              <a:t>Colored rectangles represents each movement of the pooling.</a:t>
            </a:r>
            <a:endParaRPr sz="1100">
              <a:latin typeface="El Messiri"/>
              <a:ea typeface="El Messiri"/>
              <a:cs typeface="El Messiri"/>
              <a:sym typeface="El Messi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6" name="Shape 446"/>
        <p:cNvGrpSpPr/>
        <p:nvPr/>
      </p:nvGrpSpPr>
      <p:grpSpPr>
        <a:xfrm>
          <a:off x="0" y="0"/>
          <a:ext cx="0" cy="0"/>
          <a:chOff x="0" y="0"/>
          <a:chExt cx="0" cy="0"/>
        </a:xfrm>
      </p:grpSpPr>
      <p:sp>
        <p:nvSpPr>
          <p:cNvPr id="447" name="Google Shape;447;p54"/>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2000">
                <a:solidFill>
                  <a:srgbClr val="FF0000"/>
                </a:solidFill>
                <a:latin typeface="El Messiri"/>
                <a:ea typeface="El Messiri"/>
                <a:cs typeface="El Messiri"/>
                <a:sym typeface="El Messiri"/>
              </a:rPr>
              <a:t>Comparing </a:t>
            </a:r>
            <a:r>
              <a:rPr i="1" lang="en" sz="2000">
                <a:solidFill>
                  <a:srgbClr val="FF0000"/>
                </a:solidFill>
                <a:latin typeface="El Messiri"/>
                <a:ea typeface="El Messiri"/>
                <a:cs typeface="El Messiri"/>
                <a:sym typeface="El Messiri"/>
              </a:rPr>
              <a:t>between</a:t>
            </a:r>
            <a:r>
              <a:rPr i="1" lang="en" sz="2000">
                <a:solidFill>
                  <a:srgbClr val="FF0000"/>
                </a:solidFill>
                <a:latin typeface="El Messiri"/>
                <a:ea typeface="El Messiri"/>
                <a:cs typeface="El Messiri"/>
                <a:sym typeface="El Messiri"/>
              </a:rPr>
              <a:t> the two files’ outputs:</a:t>
            </a:r>
            <a:endParaRPr i="1" sz="2000">
              <a:solidFill>
                <a:srgbClr val="FF0000"/>
              </a:solidFill>
              <a:latin typeface="El Messiri"/>
              <a:ea typeface="El Messiri"/>
              <a:cs typeface="El Messiri"/>
              <a:sym typeface="El Messiri"/>
            </a:endParaRPr>
          </a:p>
        </p:txBody>
      </p:sp>
      <p:sp>
        <p:nvSpPr>
          <p:cNvPr id="448" name="Google Shape;448;p5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9" name="Google Shape;449;p54"/>
          <p:cNvPicPr preferRelativeResize="0"/>
          <p:nvPr/>
        </p:nvPicPr>
        <p:blipFill rotWithShape="1">
          <a:blip r:embed="rId3">
            <a:alphaModFix/>
          </a:blip>
          <a:srcRect b="1994" l="4634" r="14065" t="4791"/>
          <a:stretch/>
        </p:blipFill>
        <p:spPr>
          <a:xfrm>
            <a:off x="737275" y="754325"/>
            <a:ext cx="2433099" cy="2376775"/>
          </a:xfrm>
          <a:prstGeom prst="rect">
            <a:avLst/>
          </a:prstGeom>
          <a:noFill/>
          <a:ln>
            <a:noFill/>
          </a:ln>
        </p:spPr>
      </p:pic>
      <p:sp>
        <p:nvSpPr>
          <p:cNvPr id="450" name="Google Shape;450;p54"/>
          <p:cNvSpPr txBox="1"/>
          <p:nvPr/>
        </p:nvSpPr>
        <p:spPr>
          <a:xfrm>
            <a:off x="829375" y="477350"/>
            <a:ext cx="245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El Messiri"/>
                <a:ea typeface="El Messiri"/>
                <a:cs typeface="El Messiri"/>
                <a:sym typeface="El Messiri"/>
              </a:rPr>
              <a:t>The convolution layer file:</a:t>
            </a:r>
            <a:endParaRPr b="1" sz="1100">
              <a:latin typeface="El Messiri"/>
              <a:ea typeface="El Messiri"/>
              <a:cs typeface="El Messiri"/>
              <a:sym typeface="El Messiri"/>
            </a:endParaRPr>
          </a:p>
        </p:txBody>
      </p:sp>
      <p:pic>
        <p:nvPicPr>
          <p:cNvPr id="451" name="Google Shape;451;p54"/>
          <p:cNvPicPr preferRelativeResize="0"/>
          <p:nvPr/>
        </p:nvPicPr>
        <p:blipFill rotWithShape="1">
          <a:blip r:embed="rId4">
            <a:alphaModFix/>
          </a:blip>
          <a:srcRect b="0" l="0" r="0" t="76064"/>
          <a:stretch/>
        </p:blipFill>
        <p:spPr>
          <a:xfrm>
            <a:off x="12225" y="3313300"/>
            <a:ext cx="4696450" cy="1422300"/>
          </a:xfrm>
          <a:prstGeom prst="rect">
            <a:avLst/>
          </a:prstGeom>
          <a:noFill/>
          <a:ln>
            <a:noFill/>
          </a:ln>
        </p:spPr>
      </p:pic>
      <p:sp>
        <p:nvSpPr>
          <p:cNvPr id="452" name="Google Shape;452;p54"/>
          <p:cNvSpPr txBox="1"/>
          <p:nvPr/>
        </p:nvSpPr>
        <p:spPr>
          <a:xfrm>
            <a:off x="5131700" y="477350"/>
            <a:ext cx="245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El Messiri"/>
                <a:ea typeface="El Messiri"/>
                <a:cs typeface="El Messiri"/>
                <a:sym typeface="El Messiri"/>
              </a:rPr>
              <a:t>The convolution+pooling  layer file:</a:t>
            </a:r>
            <a:endParaRPr b="1" sz="1100">
              <a:latin typeface="El Messiri"/>
              <a:ea typeface="El Messiri"/>
              <a:cs typeface="El Messiri"/>
              <a:sym typeface="El Messiri"/>
            </a:endParaRPr>
          </a:p>
        </p:txBody>
      </p:sp>
      <p:pic>
        <p:nvPicPr>
          <p:cNvPr id="453" name="Google Shape;453;p54"/>
          <p:cNvPicPr preferRelativeResize="0"/>
          <p:nvPr/>
        </p:nvPicPr>
        <p:blipFill rotWithShape="1">
          <a:blip r:embed="rId5">
            <a:alphaModFix/>
          </a:blip>
          <a:srcRect b="0" l="2301" r="3385" t="2123"/>
          <a:stretch/>
        </p:blipFill>
        <p:spPr>
          <a:xfrm>
            <a:off x="5225800" y="754325"/>
            <a:ext cx="2451000" cy="2376775"/>
          </a:xfrm>
          <a:prstGeom prst="rect">
            <a:avLst/>
          </a:prstGeom>
          <a:noFill/>
          <a:ln>
            <a:noFill/>
          </a:ln>
        </p:spPr>
      </p:pic>
      <p:pic>
        <p:nvPicPr>
          <p:cNvPr id="454" name="Google Shape;454;p54"/>
          <p:cNvPicPr preferRelativeResize="0"/>
          <p:nvPr/>
        </p:nvPicPr>
        <p:blipFill>
          <a:blip r:embed="rId6">
            <a:alphaModFix/>
          </a:blip>
          <a:stretch>
            <a:fillRect/>
          </a:stretch>
        </p:blipFill>
        <p:spPr>
          <a:xfrm>
            <a:off x="4801250" y="3313300"/>
            <a:ext cx="4342750" cy="1367700"/>
          </a:xfrm>
          <a:prstGeom prst="rect">
            <a:avLst/>
          </a:prstGeom>
          <a:noFill/>
          <a:ln>
            <a:noFill/>
          </a:ln>
        </p:spPr>
      </p:pic>
      <p:cxnSp>
        <p:nvCxnSpPr>
          <p:cNvPr id="455" name="Google Shape;455;p54"/>
          <p:cNvCxnSpPr/>
          <p:nvPr/>
        </p:nvCxnSpPr>
        <p:spPr>
          <a:xfrm flipH="1">
            <a:off x="4733700" y="781800"/>
            <a:ext cx="18000" cy="3998700"/>
          </a:xfrm>
          <a:prstGeom prst="straightConnector1">
            <a:avLst/>
          </a:prstGeom>
          <a:noFill/>
          <a:ln cap="flat" cmpd="sng" w="76200">
            <a:solidFill>
              <a:srgbClr val="000000"/>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9" name="Shape 459"/>
        <p:cNvGrpSpPr/>
        <p:nvPr/>
      </p:nvGrpSpPr>
      <p:grpSpPr>
        <a:xfrm>
          <a:off x="0" y="0"/>
          <a:ext cx="0" cy="0"/>
          <a:chOff x="0" y="0"/>
          <a:chExt cx="0" cy="0"/>
        </a:xfrm>
      </p:grpSpPr>
      <p:sp>
        <p:nvSpPr>
          <p:cNvPr id="460" name="Google Shape;460;p5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1" name="Google Shape;461;p55"/>
          <p:cNvPicPr preferRelativeResize="0"/>
          <p:nvPr/>
        </p:nvPicPr>
        <p:blipFill rotWithShape="1">
          <a:blip r:embed="rId3">
            <a:alphaModFix/>
          </a:blip>
          <a:srcRect b="0" l="0" r="0" t="76064"/>
          <a:stretch/>
        </p:blipFill>
        <p:spPr>
          <a:xfrm>
            <a:off x="1536225" y="341500"/>
            <a:ext cx="4696450" cy="1422300"/>
          </a:xfrm>
          <a:prstGeom prst="rect">
            <a:avLst/>
          </a:prstGeom>
          <a:noFill/>
          <a:ln>
            <a:noFill/>
          </a:ln>
        </p:spPr>
      </p:pic>
      <p:pic>
        <p:nvPicPr>
          <p:cNvPr id="462" name="Google Shape;462;p55"/>
          <p:cNvPicPr preferRelativeResize="0"/>
          <p:nvPr/>
        </p:nvPicPr>
        <p:blipFill>
          <a:blip r:embed="rId4">
            <a:alphaModFix/>
          </a:blip>
          <a:stretch>
            <a:fillRect/>
          </a:stretch>
        </p:blipFill>
        <p:spPr>
          <a:xfrm>
            <a:off x="1829450" y="2856100"/>
            <a:ext cx="4342750" cy="1367700"/>
          </a:xfrm>
          <a:prstGeom prst="rect">
            <a:avLst/>
          </a:prstGeom>
          <a:noFill/>
          <a:ln>
            <a:noFill/>
          </a:ln>
        </p:spPr>
      </p:pic>
      <p:sp>
        <p:nvSpPr>
          <p:cNvPr id="463" name="Google Shape;463;p55"/>
          <p:cNvSpPr/>
          <p:nvPr/>
        </p:nvSpPr>
        <p:spPr>
          <a:xfrm>
            <a:off x="1844500" y="746025"/>
            <a:ext cx="1592400" cy="34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5"/>
          <p:cNvSpPr/>
          <p:nvPr/>
        </p:nvSpPr>
        <p:spPr>
          <a:xfrm>
            <a:off x="2157575" y="3304375"/>
            <a:ext cx="6798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 name="Google Shape;465;p55"/>
          <p:cNvCxnSpPr>
            <a:stCxn id="463" idx="2"/>
            <a:endCxn id="464" idx="0"/>
          </p:cNvCxnSpPr>
          <p:nvPr/>
        </p:nvCxnSpPr>
        <p:spPr>
          <a:xfrm flipH="1">
            <a:off x="2497600" y="1094925"/>
            <a:ext cx="143100" cy="2209500"/>
          </a:xfrm>
          <a:prstGeom prst="straightConnector1">
            <a:avLst/>
          </a:prstGeom>
          <a:noFill/>
          <a:ln cap="flat" cmpd="sng" w="9525">
            <a:solidFill>
              <a:srgbClr val="FF0000"/>
            </a:solidFill>
            <a:prstDash val="solid"/>
            <a:round/>
            <a:headEnd len="med" w="med" type="none"/>
            <a:tailEnd len="med" w="med" type="triangle"/>
          </a:ln>
        </p:spPr>
      </p:cxnSp>
      <p:sp>
        <p:nvSpPr>
          <p:cNvPr id="466" name="Google Shape;466;p55"/>
          <p:cNvSpPr txBox="1"/>
          <p:nvPr/>
        </p:nvSpPr>
        <p:spPr>
          <a:xfrm>
            <a:off x="1575825" y="2016250"/>
            <a:ext cx="1045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latin typeface="El Messiri"/>
                <a:ea typeface="El Messiri"/>
                <a:cs typeface="El Messiri"/>
                <a:sym typeface="El Messiri"/>
              </a:rPr>
              <a:t>Max. of the 1st subset matrix = 81.65944</a:t>
            </a:r>
            <a:endParaRPr sz="1100">
              <a:solidFill>
                <a:srgbClr val="FF0000"/>
              </a:solidFill>
              <a:latin typeface="El Messiri"/>
              <a:ea typeface="El Messiri"/>
              <a:cs typeface="El Messiri"/>
              <a:sym typeface="El Messiri"/>
            </a:endParaRPr>
          </a:p>
        </p:txBody>
      </p:sp>
      <p:sp>
        <p:nvSpPr>
          <p:cNvPr id="467" name="Google Shape;467;p55"/>
          <p:cNvSpPr/>
          <p:nvPr/>
        </p:nvSpPr>
        <p:spPr>
          <a:xfrm>
            <a:off x="2694300" y="719200"/>
            <a:ext cx="1520700" cy="3936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5"/>
          <p:cNvSpPr/>
          <p:nvPr/>
        </p:nvSpPr>
        <p:spPr>
          <a:xfrm>
            <a:off x="2944775" y="3313300"/>
            <a:ext cx="760200" cy="1968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 name="Google Shape;469;p55"/>
          <p:cNvCxnSpPr>
            <a:endCxn id="468" idx="0"/>
          </p:cNvCxnSpPr>
          <p:nvPr/>
        </p:nvCxnSpPr>
        <p:spPr>
          <a:xfrm flipH="1">
            <a:off x="3324875" y="1112800"/>
            <a:ext cx="129900" cy="2200500"/>
          </a:xfrm>
          <a:prstGeom prst="straightConnector1">
            <a:avLst/>
          </a:prstGeom>
          <a:noFill/>
          <a:ln cap="flat" cmpd="sng" w="9525">
            <a:solidFill>
              <a:srgbClr val="4A86E8"/>
            </a:solidFill>
            <a:prstDash val="solid"/>
            <a:round/>
            <a:headEnd len="med" w="med" type="none"/>
            <a:tailEnd len="med" w="med" type="triangle"/>
          </a:ln>
        </p:spPr>
      </p:cxnSp>
      <p:sp>
        <p:nvSpPr>
          <p:cNvPr id="470" name="Google Shape;470;p55"/>
          <p:cNvSpPr txBox="1"/>
          <p:nvPr/>
        </p:nvSpPr>
        <p:spPr>
          <a:xfrm>
            <a:off x="2642625" y="2016250"/>
            <a:ext cx="1045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A86E8"/>
                </a:solidFill>
                <a:latin typeface="El Messiri"/>
                <a:ea typeface="El Messiri"/>
                <a:cs typeface="El Messiri"/>
                <a:sym typeface="El Messiri"/>
              </a:rPr>
              <a:t>Max. of the 2nd subset matrix = 104,92497</a:t>
            </a:r>
            <a:endParaRPr sz="1100">
              <a:solidFill>
                <a:srgbClr val="4A86E8"/>
              </a:solidFill>
              <a:latin typeface="El Messiri"/>
              <a:ea typeface="El Messiri"/>
              <a:cs typeface="El Messiri"/>
              <a:sym typeface="El Messiri"/>
            </a:endParaRPr>
          </a:p>
        </p:txBody>
      </p:sp>
      <p:sp>
        <p:nvSpPr>
          <p:cNvPr id="471" name="Google Shape;471;p55"/>
          <p:cNvSpPr txBox="1"/>
          <p:nvPr/>
        </p:nvSpPr>
        <p:spPr>
          <a:xfrm>
            <a:off x="3821400" y="2150425"/>
            <a:ext cx="200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l Messiri"/>
                <a:ea typeface="El Messiri"/>
                <a:cs typeface="El Messiri"/>
                <a:sym typeface="El Messiri"/>
              </a:rPr>
              <a:t>And so on…..</a:t>
            </a:r>
            <a:endParaRPr sz="1100">
              <a:latin typeface="El Messiri"/>
              <a:ea typeface="El Messiri"/>
              <a:cs typeface="El Messiri"/>
              <a:sym typeface="El Messiri"/>
            </a:endParaRPr>
          </a:p>
        </p:txBody>
      </p:sp>
      <p:sp>
        <p:nvSpPr>
          <p:cNvPr id="472" name="Google Shape;472;p55"/>
          <p:cNvSpPr txBox="1"/>
          <p:nvPr/>
        </p:nvSpPr>
        <p:spPr>
          <a:xfrm>
            <a:off x="6639150" y="3899050"/>
            <a:ext cx="2325600" cy="9081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l Messiri"/>
                <a:ea typeface="El Messiri"/>
                <a:cs typeface="El Messiri"/>
                <a:sym typeface="El Messiri"/>
              </a:rPr>
              <a:t>code:</a:t>
            </a:r>
            <a:endParaRPr>
              <a:latin typeface="El Messiri"/>
              <a:ea typeface="El Messiri"/>
              <a:cs typeface="El Messiri"/>
              <a:sym typeface="El Messiri"/>
            </a:endParaRPr>
          </a:p>
          <a:p>
            <a:pPr indent="-298450" lvl="0" marL="457200" rtl="0" algn="l">
              <a:spcBef>
                <a:spcPts val="0"/>
              </a:spcBef>
              <a:spcAft>
                <a:spcPts val="0"/>
              </a:spcAft>
              <a:buClr>
                <a:srgbClr val="0000FF"/>
              </a:buClr>
              <a:buSzPts val="1100"/>
              <a:buFont typeface="El Messiri"/>
              <a:buChar char="-"/>
            </a:pPr>
            <a:r>
              <a:rPr lang="en" sz="1100" u="sng">
                <a:solidFill>
                  <a:srgbClr val="0000FF"/>
                </a:solidFill>
                <a:latin typeface="El Messiri"/>
                <a:ea typeface="El Messiri"/>
                <a:cs typeface="El Messiri"/>
                <a:sym typeface="El Messiri"/>
                <a:hlinkClick r:id="rId5">
                  <a:extLst>
                    <a:ext uri="{A12FA001-AC4F-418D-AE19-62706E023703}">
                      <ahyp:hlinkClr val="tx"/>
                    </a:ext>
                  </a:extLst>
                </a:hlinkClick>
              </a:rPr>
              <a:t>Convolution layer matrix </a:t>
            </a:r>
            <a:endParaRPr sz="1100">
              <a:solidFill>
                <a:srgbClr val="0000FF"/>
              </a:solidFill>
              <a:latin typeface="El Messiri"/>
              <a:ea typeface="El Messiri"/>
              <a:cs typeface="El Messiri"/>
              <a:sym typeface="El Messiri"/>
            </a:endParaRPr>
          </a:p>
          <a:p>
            <a:pPr indent="-298450" lvl="0" marL="457200" rtl="0" algn="l">
              <a:spcBef>
                <a:spcPts val="0"/>
              </a:spcBef>
              <a:spcAft>
                <a:spcPts val="0"/>
              </a:spcAft>
              <a:buClr>
                <a:srgbClr val="0000FF"/>
              </a:buClr>
              <a:buSzPts val="1100"/>
              <a:buFont typeface="El Messiri"/>
              <a:buChar char="-"/>
            </a:pPr>
            <a:r>
              <a:rPr lang="en" sz="1100" u="sng">
                <a:solidFill>
                  <a:srgbClr val="0000FF"/>
                </a:solidFill>
                <a:latin typeface="El Messiri"/>
                <a:ea typeface="El Messiri"/>
                <a:cs typeface="El Messiri"/>
                <a:sym typeface="El Messiri"/>
                <a:hlinkClick r:id="rId6">
                  <a:extLst>
                    <a:ext uri="{A12FA001-AC4F-418D-AE19-62706E023703}">
                      <ahyp:hlinkClr val="tx"/>
                    </a:ext>
                  </a:extLst>
                </a:hlinkClick>
              </a:rPr>
              <a:t>Convolution + pooling layer matrix code</a:t>
            </a:r>
            <a:endParaRPr sz="1100">
              <a:solidFill>
                <a:srgbClr val="0000FF"/>
              </a:solidFill>
              <a:latin typeface="El Messiri"/>
              <a:ea typeface="El Messiri"/>
              <a:cs typeface="El Messiri"/>
              <a:sym typeface="El Messi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6" name="Shape 476"/>
        <p:cNvGrpSpPr/>
        <p:nvPr/>
      </p:nvGrpSpPr>
      <p:grpSpPr>
        <a:xfrm>
          <a:off x="0" y="0"/>
          <a:ext cx="0" cy="0"/>
          <a:chOff x="0" y="0"/>
          <a:chExt cx="0" cy="0"/>
        </a:xfrm>
      </p:grpSpPr>
      <p:sp>
        <p:nvSpPr>
          <p:cNvPr id="477" name="Google Shape;47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478" name="Google Shape;478;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cxnSp>
        <p:nvCxnSpPr>
          <p:cNvPr id="479" name="Google Shape;479;p56"/>
          <p:cNvCxnSpPr/>
          <p:nvPr/>
        </p:nvCxnSpPr>
        <p:spPr>
          <a:xfrm>
            <a:off x="802225" y="1390075"/>
            <a:ext cx="2160300" cy="0"/>
          </a:xfrm>
          <a:prstGeom prst="straightConnector1">
            <a:avLst/>
          </a:prstGeom>
          <a:noFill/>
          <a:ln cap="flat" cmpd="sng" w="9525">
            <a:solidFill>
              <a:srgbClr val="000000"/>
            </a:solidFill>
            <a:prstDash val="solid"/>
            <a:round/>
            <a:headEnd len="med" w="med" type="none"/>
            <a:tailEnd len="med" w="med" type="none"/>
          </a:ln>
        </p:spPr>
      </p:cxnSp>
      <p:cxnSp>
        <p:nvCxnSpPr>
          <p:cNvPr id="480" name="Google Shape;480;p56"/>
          <p:cNvCxnSpPr/>
          <p:nvPr/>
        </p:nvCxnSpPr>
        <p:spPr>
          <a:xfrm flipH="1" rot="10800000">
            <a:off x="802225" y="1712000"/>
            <a:ext cx="2142600" cy="5400"/>
          </a:xfrm>
          <a:prstGeom prst="straightConnector1">
            <a:avLst/>
          </a:prstGeom>
          <a:noFill/>
          <a:ln cap="flat" cmpd="sng" w="9525">
            <a:solidFill>
              <a:srgbClr val="000000"/>
            </a:solidFill>
            <a:prstDash val="solid"/>
            <a:round/>
            <a:headEnd len="med" w="med" type="none"/>
            <a:tailEnd len="med" w="med" type="none"/>
          </a:ln>
        </p:spPr>
      </p:cxnSp>
      <p:cxnSp>
        <p:nvCxnSpPr>
          <p:cNvPr id="481" name="Google Shape;481;p56"/>
          <p:cNvCxnSpPr/>
          <p:nvPr/>
        </p:nvCxnSpPr>
        <p:spPr>
          <a:xfrm flipH="1" rot="10800000">
            <a:off x="802225" y="2043225"/>
            <a:ext cx="800700" cy="1500"/>
          </a:xfrm>
          <a:prstGeom prst="straightConnector1">
            <a:avLst/>
          </a:prstGeom>
          <a:noFill/>
          <a:ln cap="flat" cmpd="sng" w="9525">
            <a:solidFill>
              <a:srgbClr val="000000"/>
            </a:solidFill>
            <a:prstDash val="solid"/>
            <a:round/>
            <a:headEnd len="med" w="med" type="none"/>
            <a:tailEnd len="med" w="med" type="none"/>
          </a:ln>
        </p:spPr>
      </p:cxnSp>
      <p:cxnSp>
        <p:nvCxnSpPr>
          <p:cNvPr id="482" name="Google Shape;482;p56"/>
          <p:cNvCxnSpPr/>
          <p:nvPr/>
        </p:nvCxnSpPr>
        <p:spPr>
          <a:xfrm>
            <a:off x="896300" y="2356175"/>
            <a:ext cx="2477700" cy="0"/>
          </a:xfrm>
          <a:prstGeom prst="straightConnector1">
            <a:avLst/>
          </a:prstGeom>
          <a:noFill/>
          <a:ln cap="flat" cmpd="sng" w="9525">
            <a:solidFill>
              <a:srgbClr val="000000"/>
            </a:solidFill>
            <a:prstDash val="solid"/>
            <a:round/>
            <a:headEnd len="med" w="med" type="none"/>
            <a:tailEnd len="med" w="med" type="none"/>
          </a:ln>
        </p:spPr>
      </p:cxnSp>
      <p:cxnSp>
        <p:nvCxnSpPr>
          <p:cNvPr id="483" name="Google Shape;483;p56"/>
          <p:cNvCxnSpPr/>
          <p:nvPr/>
        </p:nvCxnSpPr>
        <p:spPr>
          <a:xfrm>
            <a:off x="793375" y="2667575"/>
            <a:ext cx="1936800" cy="1800"/>
          </a:xfrm>
          <a:prstGeom prst="straightConnector1">
            <a:avLst/>
          </a:prstGeom>
          <a:noFill/>
          <a:ln cap="flat" cmpd="sng" w="9525">
            <a:solidFill>
              <a:srgbClr val="000000"/>
            </a:solidFill>
            <a:prstDash val="solid"/>
            <a:round/>
            <a:headEnd len="med" w="med" type="none"/>
            <a:tailEnd len="med" w="med" type="none"/>
          </a:ln>
        </p:spPr>
      </p:cxnSp>
      <p:sp>
        <p:nvSpPr>
          <p:cNvPr id="484" name="Google Shape;484;p5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485" name="Google Shape;485;p56"/>
          <p:cNvCxnSpPr/>
          <p:nvPr/>
        </p:nvCxnSpPr>
        <p:spPr>
          <a:xfrm>
            <a:off x="793375" y="2972375"/>
            <a:ext cx="1569900" cy="900"/>
          </a:xfrm>
          <a:prstGeom prst="straightConnector1">
            <a:avLst/>
          </a:prstGeom>
          <a:noFill/>
          <a:ln cap="flat" cmpd="sng" w="9525">
            <a:solidFill>
              <a:srgbClr val="000000"/>
            </a:solidFill>
            <a:prstDash val="solid"/>
            <a:round/>
            <a:headEnd len="med" w="med" type="none"/>
            <a:tailEnd len="med" w="med" type="none"/>
          </a:ln>
        </p:spPr>
      </p:cxnSp>
      <p:cxnSp>
        <p:nvCxnSpPr>
          <p:cNvPr id="486" name="Google Shape;486;p56"/>
          <p:cNvCxnSpPr/>
          <p:nvPr/>
        </p:nvCxnSpPr>
        <p:spPr>
          <a:xfrm>
            <a:off x="793375" y="3292225"/>
            <a:ext cx="1569900" cy="900"/>
          </a:xfrm>
          <a:prstGeom prst="straightConnector1">
            <a:avLst/>
          </a:prstGeom>
          <a:noFill/>
          <a:ln cap="flat" cmpd="sng" w="9525">
            <a:solidFill>
              <a:srgbClr val="000000"/>
            </a:solidFill>
            <a:prstDash val="solid"/>
            <a:round/>
            <a:headEnd len="med" w="med" type="none"/>
            <a:tailEnd len="med" w="med" type="none"/>
          </a:ln>
        </p:spPr>
      </p:cxnSp>
      <p:cxnSp>
        <p:nvCxnSpPr>
          <p:cNvPr id="487" name="Google Shape;487;p56"/>
          <p:cNvCxnSpPr/>
          <p:nvPr/>
        </p:nvCxnSpPr>
        <p:spPr>
          <a:xfrm>
            <a:off x="793375" y="3612075"/>
            <a:ext cx="1936800" cy="18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1" name="Shape 491"/>
        <p:cNvGrpSpPr/>
        <p:nvPr/>
      </p:nvGrpSpPr>
      <p:grpSpPr>
        <a:xfrm>
          <a:off x="0" y="0"/>
          <a:ext cx="0" cy="0"/>
          <a:chOff x="0" y="0"/>
          <a:chExt cx="0" cy="0"/>
        </a:xfrm>
      </p:grpSpPr>
      <p:sp>
        <p:nvSpPr>
          <p:cNvPr id="492" name="Google Shape;492;p5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Flatten and Dense layers</a:t>
            </a:r>
            <a:endParaRPr b="1">
              <a:solidFill>
                <a:srgbClr val="0000FF"/>
              </a:solidFill>
              <a:latin typeface="El Messiri"/>
              <a:ea typeface="El Messiri"/>
              <a:cs typeface="El Messiri"/>
              <a:sym typeface="El Messiri"/>
            </a:endParaRPr>
          </a:p>
        </p:txBody>
      </p:sp>
      <p:sp>
        <p:nvSpPr>
          <p:cNvPr id="493" name="Google Shape;493;p57"/>
          <p:cNvSpPr txBox="1"/>
          <p:nvPr>
            <p:ph idx="1" type="body"/>
          </p:nvPr>
        </p:nvSpPr>
        <p:spPr>
          <a:xfrm>
            <a:off x="311700" y="771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El Messiri"/>
                <a:ea typeface="El Messiri"/>
                <a:cs typeface="El Messiri"/>
                <a:sym typeface="El Messiri"/>
              </a:rPr>
              <a:t>Example of a classification neural network architecture (VGG 16 Model):</a:t>
            </a:r>
            <a:endParaRPr>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a:solidFill>
                <a:srgbClr val="000000"/>
              </a:solidFill>
              <a:latin typeface="El Messiri"/>
              <a:ea typeface="El Messiri"/>
              <a:cs typeface="El Messiri"/>
              <a:sym typeface="El Messiri"/>
            </a:endParaRPr>
          </a:p>
        </p:txBody>
      </p:sp>
      <p:sp>
        <p:nvSpPr>
          <p:cNvPr id="494" name="Google Shape;494;p5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5" name="Google Shape;495;p57"/>
          <p:cNvPicPr preferRelativeResize="0"/>
          <p:nvPr/>
        </p:nvPicPr>
        <p:blipFill>
          <a:blip r:embed="rId3">
            <a:alphaModFix/>
          </a:blip>
          <a:stretch>
            <a:fillRect/>
          </a:stretch>
        </p:blipFill>
        <p:spPr>
          <a:xfrm>
            <a:off x="1503250" y="1180175"/>
            <a:ext cx="6116750" cy="1657875"/>
          </a:xfrm>
          <a:prstGeom prst="rect">
            <a:avLst/>
          </a:prstGeom>
          <a:noFill/>
          <a:ln cap="flat" cmpd="sng" w="28575">
            <a:solidFill>
              <a:srgbClr val="000000"/>
            </a:solidFill>
            <a:prstDash val="solid"/>
            <a:round/>
            <a:headEnd len="sm" w="sm" type="none"/>
            <a:tailEnd len="sm" w="sm" type="none"/>
          </a:ln>
        </p:spPr>
      </p:pic>
      <p:pic>
        <p:nvPicPr>
          <p:cNvPr id="496" name="Google Shape;496;p57"/>
          <p:cNvPicPr preferRelativeResize="0"/>
          <p:nvPr/>
        </p:nvPicPr>
        <p:blipFill>
          <a:blip r:embed="rId4">
            <a:alphaModFix/>
          </a:blip>
          <a:stretch>
            <a:fillRect/>
          </a:stretch>
        </p:blipFill>
        <p:spPr>
          <a:xfrm>
            <a:off x="1371600" y="2940600"/>
            <a:ext cx="6390501" cy="1917150"/>
          </a:xfrm>
          <a:prstGeom prst="rect">
            <a:avLst/>
          </a:prstGeom>
          <a:noFill/>
          <a:ln cap="flat" cmpd="sng" w="28575">
            <a:solidFill>
              <a:srgbClr val="0F0F0F"/>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0" name="Shape 500"/>
        <p:cNvGrpSpPr/>
        <p:nvPr/>
      </p:nvGrpSpPr>
      <p:grpSpPr>
        <a:xfrm>
          <a:off x="0" y="0"/>
          <a:ext cx="0" cy="0"/>
          <a:chOff x="0" y="0"/>
          <a:chExt cx="0" cy="0"/>
        </a:xfrm>
      </p:grpSpPr>
      <p:sp>
        <p:nvSpPr>
          <p:cNvPr id="501" name="Google Shape;501;p58"/>
          <p:cNvSpPr txBox="1"/>
          <p:nvPr>
            <p:ph idx="1" type="body"/>
          </p:nvPr>
        </p:nvSpPr>
        <p:spPr>
          <a:xfrm>
            <a:off x="311700" y="312350"/>
            <a:ext cx="8520600" cy="44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Dense layer is a fully connected layer where the final goal is to bring an image of large and multiple values into a small values.</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For example, the cat-dog classification problem, we say it is a cat if the output of all the layers is close to 0, and dog if the output of all the layers of neural network is close to 1.</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After running our model on our input image, we get a multi-dimensional matrix includes features of the image after processing at layers of neural network, with size of (1, 29, 29, 64)</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rPr i="1" lang="en" sz="1600" u="sng">
                <a:solidFill>
                  <a:srgbClr val="FF0000"/>
                </a:solidFill>
                <a:latin typeface="El Messiri"/>
                <a:ea typeface="El Messiri"/>
                <a:cs typeface="El Messiri"/>
                <a:sym typeface="El Messiri"/>
              </a:rPr>
              <a:t>Now, how can we transform these features/images into just numbers?</a:t>
            </a:r>
            <a:endParaRPr i="1" sz="1600" u="sng">
              <a:solidFill>
                <a:srgbClr val="FF0000"/>
              </a:solidFill>
              <a:latin typeface="El Messiri"/>
              <a:ea typeface="El Messiri"/>
              <a:cs typeface="El Messiri"/>
              <a:sym typeface="El Messiri"/>
            </a:endParaRPr>
          </a:p>
        </p:txBody>
      </p:sp>
      <p:sp>
        <p:nvSpPr>
          <p:cNvPr id="502" name="Google Shape;502;p5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3" name="Google Shape;503;p58"/>
          <p:cNvPicPr preferRelativeResize="0"/>
          <p:nvPr/>
        </p:nvPicPr>
        <p:blipFill>
          <a:blip r:embed="rId3">
            <a:alphaModFix/>
          </a:blip>
          <a:stretch>
            <a:fillRect/>
          </a:stretch>
        </p:blipFill>
        <p:spPr>
          <a:xfrm>
            <a:off x="1235574" y="2365874"/>
            <a:ext cx="6199300" cy="1950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7" name="Shape 507"/>
        <p:cNvGrpSpPr/>
        <p:nvPr/>
      </p:nvGrpSpPr>
      <p:grpSpPr>
        <a:xfrm>
          <a:off x="0" y="0"/>
          <a:ext cx="0" cy="0"/>
          <a:chOff x="0" y="0"/>
          <a:chExt cx="0" cy="0"/>
        </a:xfrm>
      </p:grpSpPr>
      <p:sp>
        <p:nvSpPr>
          <p:cNvPr id="508" name="Google Shape;508;p59"/>
          <p:cNvSpPr txBox="1"/>
          <p:nvPr>
            <p:ph type="title"/>
          </p:nvPr>
        </p:nvSpPr>
        <p:spPr>
          <a:xfrm>
            <a:off x="311700" y="75150"/>
            <a:ext cx="8520600" cy="492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This is done through two operations in sequence:</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AutoNum type="arabicPeriod"/>
            </a:pPr>
            <a:r>
              <a:rPr lang="en" sz="1600">
                <a:solidFill>
                  <a:srgbClr val="000000"/>
                </a:solidFill>
                <a:latin typeface="El Messiri"/>
                <a:ea typeface="El Messiri"/>
                <a:cs typeface="El Messiri"/>
                <a:sym typeface="El Messiri"/>
              </a:rPr>
              <a:t>Flatten</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AutoNum type="arabicPeriod"/>
            </a:pPr>
            <a:r>
              <a:rPr lang="en" sz="1600">
                <a:solidFill>
                  <a:srgbClr val="000000"/>
                </a:solidFill>
                <a:latin typeface="El Messiri"/>
                <a:ea typeface="El Messiri"/>
                <a:cs typeface="El Messiri"/>
                <a:sym typeface="El Messiri"/>
              </a:rPr>
              <a:t>Dense</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AutoNum type="arabicPeriod"/>
            </a:pPr>
            <a:r>
              <a:rPr lang="en" sz="1600">
                <a:solidFill>
                  <a:srgbClr val="000000"/>
                </a:solidFill>
                <a:highlight>
                  <a:srgbClr val="FFFF00"/>
                </a:highlight>
                <a:latin typeface="El Messiri"/>
                <a:ea typeface="El Messiri"/>
                <a:cs typeface="El Messiri"/>
                <a:sym typeface="El Messiri"/>
              </a:rPr>
              <a:t>Flatten layer:</a:t>
            </a:r>
            <a:endParaRPr sz="1600">
              <a:solidFill>
                <a:srgbClr val="000000"/>
              </a:solidFill>
              <a:highlight>
                <a:srgbClr val="FFFF00"/>
              </a:highlight>
              <a:latin typeface="El Messiri"/>
              <a:ea typeface="El Messiri"/>
              <a:cs typeface="El Messiri"/>
              <a:sym typeface="El Messiri"/>
            </a:endParaRPr>
          </a:p>
          <a:p>
            <a:pPr indent="-330200" lvl="0" marL="457200" rtl="0" algn="l">
              <a:spcBef>
                <a:spcPts val="0"/>
              </a:spcBef>
              <a:spcAft>
                <a:spcPts val="0"/>
              </a:spcAft>
              <a:buClr>
                <a:srgbClr val="FF0000"/>
              </a:buClr>
              <a:buSzPts val="1600"/>
              <a:buFont typeface="El Messiri"/>
              <a:buChar char="-"/>
            </a:pPr>
            <a:r>
              <a:rPr i="1" lang="en" sz="1600">
                <a:solidFill>
                  <a:srgbClr val="FF0000"/>
                </a:solidFill>
                <a:latin typeface="El Messiri"/>
                <a:ea typeface="El Messiri"/>
                <a:cs typeface="El Messiri"/>
                <a:sym typeface="El Messiri"/>
              </a:rPr>
              <a:t>Creation:</a:t>
            </a:r>
            <a:endParaRPr i="1" sz="1600">
              <a:solidFill>
                <a:srgbClr val="FF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This layer puts a lot of images together (</a:t>
            </a:r>
            <a:r>
              <a:rPr lang="en" sz="1600">
                <a:solidFill>
                  <a:srgbClr val="000000"/>
                </a:solidFill>
                <a:latin typeface="El Messiri"/>
                <a:ea typeface="El Messiri"/>
                <a:cs typeface="El Messiri"/>
                <a:sym typeface="El Messiri"/>
              </a:rPr>
              <a:t>flattening</a:t>
            </a:r>
            <a:r>
              <a:rPr lang="en" sz="1600">
                <a:solidFill>
                  <a:srgbClr val="000000"/>
                </a:solidFill>
                <a:latin typeface="El Messiri"/>
                <a:ea typeface="El Messiri"/>
                <a:cs typeface="El Messiri"/>
                <a:sym typeface="El Messiri"/>
              </a:rPr>
              <a:t> in English).</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FF0000"/>
              </a:buClr>
              <a:buSzPts val="1600"/>
              <a:buFont typeface="El Messiri"/>
              <a:buChar char="-"/>
            </a:pPr>
            <a:r>
              <a:rPr i="1" lang="en" sz="1600">
                <a:solidFill>
                  <a:srgbClr val="FF0000"/>
                </a:solidFill>
                <a:latin typeface="El Messiri"/>
                <a:ea typeface="El Messiri"/>
                <a:cs typeface="El Messiri"/>
                <a:sym typeface="El Messiri"/>
              </a:rPr>
              <a:t>The output:</a:t>
            </a:r>
            <a:endParaRPr i="1" sz="1600">
              <a:solidFill>
                <a:srgbClr val="FF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p:txBody>
      </p:sp>
      <p:sp>
        <p:nvSpPr>
          <p:cNvPr id="509" name="Google Shape;509;p5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0" name="Google Shape;510;p59"/>
          <p:cNvPicPr preferRelativeResize="0"/>
          <p:nvPr/>
        </p:nvPicPr>
        <p:blipFill>
          <a:blip r:embed="rId3">
            <a:alphaModFix/>
          </a:blip>
          <a:stretch>
            <a:fillRect/>
          </a:stretch>
        </p:blipFill>
        <p:spPr>
          <a:xfrm>
            <a:off x="0" y="1637857"/>
            <a:ext cx="9144000" cy="1258186"/>
          </a:xfrm>
          <a:prstGeom prst="rect">
            <a:avLst/>
          </a:prstGeom>
          <a:noFill/>
          <a:ln>
            <a:noFill/>
          </a:ln>
        </p:spPr>
      </p:pic>
      <p:pic>
        <p:nvPicPr>
          <p:cNvPr id="511" name="Google Shape;511;p59"/>
          <p:cNvPicPr preferRelativeResize="0"/>
          <p:nvPr/>
        </p:nvPicPr>
        <p:blipFill>
          <a:blip r:embed="rId4">
            <a:alphaModFix/>
          </a:blip>
          <a:stretch>
            <a:fillRect/>
          </a:stretch>
        </p:blipFill>
        <p:spPr>
          <a:xfrm>
            <a:off x="328613" y="3643313"/>
            <a:ext cx="6353175" cy="1057275"/>
          </a:xfrm>
          <a:prstGeom prst="rect">
            <a:avLst/>
          </a:prstGeom>
          <a:noFill/>
          <a:ln>
            <a:noFill/>
          </a:ln>
        </p:spPr>
      </p:pic>
      <p:sp>
        <p:nvSpPr>
          <p:cNvPr id="512" name="Google Shape;512;p59"/>
          <p:cNvSpPr/>
          <p:nvPr/>
        </p:nvSpPr>
        <p:spPr>
          <a:xfrm>
            <a:off x="2318600" y="4413575"/>
            <a:ext cx="1055400" cy="267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9"/>
          <p:cNvSpPr txBox="1"/>
          <p:nvPr/>
        </p:nvSpPr>
        <p:spPr>
          <a:xfrm>
            <a:off x="3727400" y="4370225"/>
            <a:ext cx="105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verage"/>
                <a:ea typeface="Average"/>
                <a:cs typeface="Average"/>
                <a:sym typeface="Average"/>
              </a:rPr>
              <a:t>(1, 29*29*64)</a:t>
            </a:r>
            <a:endParaRPr sz="1100">
              <a:latin typeface="Average"/>
              <a:ea typeface="Average"/>
              <a:cs typeface="Average"/>
              <a:sym typeface="Average"/>
            </a:endParaRPr>
          </a:p>
        </p:txBody>
      </p:sp>
      <p:cxnSp>
        <p:nvCxnSpPr>
          <p:cNvPr id="514" name="Google Shape;514;p59"/>
          <p:cNvCxnSpPr>
            <a:stCxn id="512" idx="3"/>
            <a:endCxn id="513" idx="1"/>
          </p:cNvCxnSpPr>
          <p:nvPr/>
        </p:nvCxnSpPr>
        <p:spPr>
          <a:xfrm>
            <a:off x="3374000" y="4547225"/>
            <a:ext cx="353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8" name="Shape 518"/>
        <p:cNvGrpSpPr/>
        <p:nvPr/>
      </p:nvGrpSpPr>
      <p:grpSpPr>
        <a:xfrm>
          <a:off x="0" y="0"/>
          <a:ext cx="0" cy="0"/>
          <a:chOff x="0" y="0"/>
          <a:chExt cx="0" cy="0"/>
        </a:xfrm>
      </p:grpSpPr>
      <p:sp>
        <p:nvSpPr>
          <p:cNvPr id="519" name="Google Shape;519;p60"/>
          <p:cNvSpPr txBox="1"/>
          <p:nvPr>
            <p:ph type="title"/>
          </p:nvPr>
        </p:nvSpPr>
        <p:spPr>
          <a:xfrm>
            <a:off x="311700" y="445025"/>
            <a:ext cx="8520600" cy="440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Random example for Flatten layer:</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If we have such an image of a </a:t>
            </a:r>
            <a:r>
              <a:rPr lang="en" sz="1600">
                <a:solidFill>
                  <a:srgbClr val="000000"/>
                </a:solidFill>
                <a:latin typeface="El Messiri"/>
                <a:ea typeface="El Messiri"/>
                <a:cs typeface="El Messiri"/>
                <a:sym typeface="El Messiri"/>
              </a:rPr>
              <a:t>white vertical line, the img data will be:</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data=[0 1 0,</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            0 1 0,</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            0 1 0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highlight>
                  <a:srgbClr val="FFFF00"/>
                </a:highlight>
                <a:latin typeface="El Messiri"/>
                <a:ea typeface="El Messiri"/>
                <a:cs typeface="El Messiri"/>
                <a:sym typeface="El Messiri"/>
              </a:rPr>
              <a:t>2. Dense layer:</a:t>
            </a:r>
            <a:endParaRPr sz="1600">
              <a:solidFill>
                <a:srgbClr val="000000"/>
              </a:solidFill>
              <a:highlight>
                <a:srgbClr val="FFFF00"/>
              </a:highlight>
              <a:latin typeface="El Messiri"/>
              <a:ea typeface="El Messiri"/>
              <a:cs typeface="El Messiri"/>
              <a:sym typeface="El Messiri"/>
            </a:endParaRPr>
          </a:p>
          <a:p>
            <a:pPr indent="-330200" lvl="0" marL="457200" rtl="0" algn="l">
              <a:spcBef>
                <a:spcPts val="0"/>
              </a:spcBef>
              <a:spcAft>
                <a:spcPts val="0"/>
              </a:spcAft>
              <a:buClr>
                <a:srgbClr val="FF0000"/>
              </a:buClr>
              <a:buSzPts val="1600"/>
              <a:buFont typeface="El Messiri"/>
              <a:buChar char="-"/>
            </a:pPr>
            <a:r>
              <a:rPr i="1" lang="en" sz="1600">
                <a:solidFill>
                  <a:srgbClr val="FF0000"/>
                </a:solidFill>
                <a:latin typeface="El Messiri"/>
                <a:ea typeface="El Messiri"/>
                <a:cs typeface="El Messiri"/>
                <a:sym typeface="El Messiri"/>
              </a:rPr>
              <a:t>Creation:</a:t>
            </a:r>
            <a:endParaRPr i="1" sz="1600">
              <a:solidFill>
                <a:srgbClr val="FF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This step is passing the `units` parameter equals to ‘number of neurons’ units, the purpose is to simplifying the information to come with a small numbers.</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a:t>
            </a:r>
            <a:r>
              <a:rPr i="1" lang="en" sz="1600">
                <a:solidFill>
                  <a:srgbClr val="FF0000"/>
                </a:solidFill>
                <a:latin typeface="El Messiri"/>
                <a:ea typeface="El Messiri"/>
                <a:cs typeface="El Messiri"/>
                <a:sym typeface="El Messiri"/>
              </a:rPr>
              <a:t>shape </a:t>
            </a:r>
            <a:r>
              <a:rPr lang="en" sz="1600">
                <a:solidFill>
                  <a:srgbClr val="000000"/>
                </a:solidFill>
                <a:latin typeface="El Messiri"/>
                <a:ea typeface="El Messiri"/>
                <a:cs typeface="El Messiri"/>
                <a:sym typeface="El Messiri"/>
              </a:rPr>
              <a:t>will be: </a:t>
            </a:r>
            <a:r>
              <a:rPr lang="en" sz="1600">
                <a:solidFill>
                  <a:srgbClr val="000000"/>
                </a:solidFill>
                <a:highlight>
                  <a:srgbClr val="00FF00"/>
                </a:highlight>
                <a:latin typeface="El Messiri"/>
                <a:ea typeface="El Messiri"/>
                <a:cs typeface="El Messiri"/>
                <a:sym typeface="El Messiri"/>
              </a:rPr>
              <a:t>(1, units number)</a:t>
            </a:r>
            <a:endParaRPr sz="1600">
              <a:solidFill>
                <a:srgbClr val="000000"/>
              </a:solidFill>
              <a:highlight>
                <a:srgbClr val="00FF00"/>
              </a:highlight>
              <a:latin typeface="El Messiri"/>
              <a:ea typeface="El Messiri"/>
              <a:cs typeface="El Messiri"/>
              <a:sym typeface="El Messiri"/>
            </a:endParaRPr>
          </a:p>
        </p:txBody>
      </p:sp>
      <p:sp>
        <p:nvSpPr>
          <p:cNvPr id="520" name="Google Shape;520;p6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60"/>
          <p:cNvSpPr/>
          <p:nvPr/>
        </p:nvSpPr>
        <p:spPr>
          <a:xfrm>
            <a:off x="386425" y="1229075"/>
            <a:ext cx="1681800" cy="1002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522" name="Google Shape;522;p60"/>
          <p:cNvSpPr txBox="1"/>
          <p:nvPr/>
        </p:nvSpPr>
        <p:spPr>
          <a:xfrm>
            <a:off x="3720350" y="1529975"/>
            <a:ext cx="19323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d</a:t>
            </a:r>
            <a:r>
              <a:rPr lang="en">
                <a:latin typeface="Average"/>
                <a:ea typeface="Average"/>
                <a:cs typeface="Average"/>
                <a:sym typeface="Average"/>
              </a:rPr>
              <a:t>ata=[0 1 0 0 1 0 0 1 0]</a:t>
            </a:r>
            <a:endParaRPr>
              <a:latin typeface="Average"/>
              <a:ea typeface="Average"/>
              <a:cs typeface="Average"/>
              <a:sym typeface="Average"/>
            </a:endParaRPr>
          </a:p>
        </p:txBody>
      </p:sp>
      <p:cxnSp>
        <p:nvCxnSpPr>
          <p:cNvPr id="523" name="Google Shape;523;p60"/>
          <p:cNvCxnSpPr>
            <a:stCxn id="521" idx="3"/>
            <a:endCxn id="522" idx="1"/>
          </p:cNvCxnSpPr>
          <p:nvPr/>
        </p:nvCxnSpPr>
        <p:spPr>
          <a:xfrm>
            <a:off x="2068225" y="1730075"/>
            <a:ext cx="1652100" cy="0"/>
          </a:xfrm>
          <a:prstGeom prst="straightConnector1">
            <a:avLst/>
          </a:prstGeom>
          <a:noFill/>
          <a:ln cap="flat" cmpd="sng" w="9525">
            <a:solidFill>
              <a:schemeClr val="dk2"/>
            </a:solidFill>
            <a:prstDash val="solid"/>
            <a:round/>
            <a:headEnd len="med" w="med" type="none"/>
            <a:tailEnd len="med" w="med" type="triangle"/>
          </a:ln>
        </p:spPr>
      </p:cxnSp>
      <p:sp>
        <p:nvSpPr>
          <p:cNvPr id="524" name="Google Shape;524;p60"/>
          <p:cNvSpPr txBox="1"/>
          <p:nvPr/>
        </p:nvSpPr>
        <p:spPr>
          <a:xfrm>
            <a:off x="2121800" y="1385450"/>
            <a:ext cx="15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latin typeface="El Messiri"/>
                <a:ea typeface="El Messiri"/>
                <a:cs typeface="El Messiri"/>
                <a:sym typeface="El Messiri"/>
              </a:rPr>
              <a:t>After flattening</a:t>
            </a:r>
            <a:endParaRPr>
              <a:highlight>
                <a:srgbClr val="FFFF00"/>
              </a:highlight>
              <a:latin typeface="El Messiri"/>
              <a:ea typeface="El Messiri"/>
              <a:cs typeface="El Messiri"/>
              <a:sym typeface="El Messiri"/>
            </a:endParaRPr>
          </a:p>
        </p:txBody>
      </p:sp>
      <p:sp>
        <p:nvSpPr>
          <p:cNvPr id="525" name="Google Shape;525;p60"/>
          <p:cNvSpPr txBox="1"/>
          <p:nvPr/>
        </p:nvSpPr>
        <p:spPr>
          <a:xfrm>
            <a:off x="583225" y="2194825"/>
            <a:ext cx="1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Shape = (3, 3)</a:t>
            </a:r>
            <a:endParaRPr>
              <a:latin typeface="Average"/>
              <a:ea typeface="Average"/>
              <a:cs typeface="Average"/>
              <a:sym typeface="Average"/>
            </a:endParaRPr>
          </a:p>
        </p:txBody>
      </p:sp>
      <p:sp>
        <p:nvSpPr>
          <p:cNvPr id="526" name="Google Shape;526;p60"/>
          <p:cNvSpPr txBox="1"/>
          <p:nvPr/>
        </p:nvSpPr>
        <p:spPr>
          <a:xfrm>
            <a:off x="4046900" y="2194825"/>
            <a:ext cx="21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Shape = (1, 9) ⇒</a:t>
            </a:r>
            <a:r>
              <a:rPr lang="en">
                <a:latin typeface="Average"/>
                <a:ea typeface="Average"/>
                <a:cs typeface="Average"/>
                <a:sym typeface="Average"/>
              </a:rPr>
              <a:t> (1, 3*3)</a:t>
            </a:r>
            <a:endParaRPr>
              <a:latin typeface="Average"/>
              <a:ea typeface="Average"/>
              <a:cs typeface="Average"/>
              <a:sym typeface="Average"/>
            </a:endParaRPr>
          </a:p>
        </p:txBody>
      </p:sp>
      <p:pic>
        <p:nvPicPr>
          <p:cNvPr id="527" name="Google Shape;527;p60"/>
          <p:cNvPicPr preferRelativeResize="0"/>
          <p:nvPr/>
        </p:nvPicPr>
        <p:blipFill>
          <a:blip r:embed="rId3">
            <a:alphaModFix/>
          </a:blip>
          <a:stretch>
            <a:fillRect/>
          </a:stretch>
        </p:blipFill>
        <p:spPr>
          <a:xfrm>
            <a:off x="990600" y="3200400"/>
            <a:ext cx="5302632" cy="400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1" name="Shape 531"/>
        <p:cNvGrpSpPr/>
        <p:nvPr/>
      </p:nvGrpSpPr>
      <p:grpSpPr>
        <a:xfrm>
          <a:off x="0" y="0"/>
          <a:ext cx="0" cy="0"/>
          <a:chOff x="0" y="0"/>
          <a:chExt cx="0" cy="0"/>
        </a:xfrm>
      </p:grpSpPr>
      <p:sp>
        <p:nvSpPr>
          <p:cNvPr id="532" name="Google Shape;532;p61"/>
          <p:cNvSpPr txBox="1"/>
          <p:nvPr>
            <p:ph type="title"/>
          </p:nvPr>
        </p:nvSpPr>
        <p:spPr>
          <a:xfrm>
            <a:off x="311700" y="445025"/>
            <a:ext cx="8520600" cy="29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600">
                <a:solidFill>
                  <a:srgbClr val="FF0000"/>
                </a:solidFill>
                <a:latin typeface="El Messiri"/>
                <a:ea typeface="El Messiri"/>
                <a:cs typeface="El Messiri"/>
                <a:sym typeface="El Messiri"/>
              </a:rPr>
              <a:t>The output will be:</a:t>
            </a:r>
            <a:endParaRPr i="1" sz="1600">
              <a:solidFill>
                <a:srgbClr val="FF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00000"/>
                </a:solidFill>
                <a:latin typeface="El Messiri"/>
                <a:ea typeface="El Messiri"/>
                <a:cs typeface="El Messiri"/>
                <a:sym typeface="El Messiri"/>
              </a:rPr>
              <a:t>Here all +53000 features resulted from the convolution and pooling layers will be connected somehow to the </a:t>
            </a:r>
            <a:r>
              <a:rPr lang="en" sz="1600">
                <a:solidFill>
                  <a:srgbClr val="000000"/>
                </a:solidFill>
                <a:latin typeface="El Messiri"/>
                <a:ea typeface="El Messiri"/>
                <a:cs typeface="El Messiri"/>
                <a:sym typeface="El Messiri"/>
              </a:rPr>
              <a:t>units of the dense layer.</a:t>
            </a:r>
            <a:endParaRPr sz="1600">
              <a:solidFill>
                <a:srgbClr val="000000"/>
              </a:solidFill>
              <a:latin typeface="El Messiri"/>
              <a:ea typeface="El Messiri"/>
              <a:cs typeface="El Messiri"/>
              <a:sym typeface="El Messiri"/>
            </a:endParaRPr>
          </a:p>
        </p:txBody>
      </p:sp>
      <p:sp>
        <p:nvSpPr>
          <p:cNvPr id="533" name="Google Shape;533;p6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4" name="Google Shape;534;p61"/>
          <p:cNvPicPr preferRelativeResize="0"/>
          <p:nvPr/>
        </p:nvPicPr>
        <p:blipFill>
          <a:blip r:embed="rId3">
            <a:alphaModFix/>
          </a:blip>
          <a:stretch>
            <a:fillRect/>
          </a:stretch>
        </p:blipFill>
        <p:spPr>
          <a:xfrm>
            <a:off x="457200" y="834425"/>
            <a:ext cx="7210425" cy="1181100"/>
          </a:xfrm>
          <a:prstGeom prst="rect">
            <a:avLst/>
          </a:prstGeom>
          <a:noFill/>
          <a:ln>
            <a:noFill/>
          </a:ln>
        </p:spPr>
      </p:pic>
      <p:pic>
        <p:nvPicPr>
          <p:cNvPr id="535" name="Google Shape;535;p61"/>
          <p:cNvPicPr preferRelativeResize="0"/>
          <p:nvPr/>
        </p:nvPicPr>
        <p:blipFill rotWithShape="1">
          <a:blip r:embed="rId4">
            <a:alphaModFix/>
          </a:blip>
          <a:srcRect b="0" l="76629" r="169" t="0"/>
          <a:stretch/>
        </p:blipFill>
        <p:spPr>
          <a:xfrm>
            <a:off x="5438825" y="3008975"/>
            <a:ext cx="1567075" cy="1657875"/>
          </a:xfrm>
          <a:prstGeom prst="rect">
            <a:avLst/>
          </a:prstGeom>
          <a:noFill/>
          <a:ln cap="flat" cmpd="sng" w="28575">
            <a:solidFill>
              <a:srgbClr val="000000"/>
            </a:solidFill>
            <a:prstDash val="solid"/>
            <a:round/>
            <a:headEnd len="sm" w="sm" type="none"/>
            <a:tailEnd len="sm" w="sm" type="none"/>
          </a:ln>
        </p:spPr>
      </p:pic>
      <p:sp>
        <p:nvSpPr>
          <p:cNvPr id="536" name="Google Shape;536;p61"/>
          <p:cNvSpPr txBox="1"/>
          <p:nvPr/>
        </p:nvSpPr>
        <p:spPr>
          <a:xfrm>
            <a:off x="5431525" y="2403550"/>
            <a:ext cx="167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latin typeface="Average"/>
                <a:ea typeface="Average"/>
                <a:cs typeface="Average"/>
                <a:sym typeface="Average"/>
              </a:rPr>
              <a:t>This is how the connection is done:</a:t>
            </a:r>
            <a:endParaRPr>
              <a:highlight>
                <a:srgbClr val="FFFF00"/>
              </a:highlight>
              <a:latin typeface="Average"/>
              <a:ea typeface="Average"/>
              <a:cs typeface="Average"/>
              <a:sym typeface="Average"/>
            </a:endParaRPr>
          </a:p>
        </p:txBody>
      </p:sp>
      <p:sp>
        <p:nvSpPr>
          <p:cNvPr id="537" name="Google Shape;537;p61"/>
          <p:cNvSpPr/>
          <p:nvPr/>
        </p:nvSpPr>
        <p:spPr>
          <a:xfrm>
            <a:off x="5064775" y="2302500"/>
            <a:ext cx="2236200" cy="25851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1"/>
          <p:cNvSpPr txBox="1"/>
          <p:nvPr/>
        </p:nvSpPr>
        <p:spPr>
          <a:xfrm>
            <a:off x="4224925" y="2614925"/>
            <a:ext cx="80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l Messiri"/>
                <a:ea typeface="El Messiri"/>
                <a:cs typeface="El Messiri"/>
                <a:sym typeface="El Messiri"/>
              </a:rPr>
              <a:t>neuron</a:t>
            </a:r>
            <a:endParaRPr sz="1100">
              <a:latin typeface="El Messiri"/>
              <a:ea typeface="El Messiri"/>
              <a:cs typeface="El Messiri"/>
              <a:sym typeface="El Messiri"/>
            </a:endParaRPr>
          </a:p>
        </p:txBody>
      </p:sp>
      <p:cxnSp>
        <p:nvCxnSpPr>
          <p:cNvPr id="539" name="Google Shape;539;p61"/>
          <p:cNvCxnSpPr/>
          <p:nvPr/>
        </p:nvCxnSpPr>
        <p:spPr>
          <a:xfrm rot="10800000">
            <a:off x="4787375" y="2865950"/>
            <a:ext cx="948300" cy="259500"/>
          </a:xfrm>
          <a:prstGeom prst="straightConnector1">
            <a:avLst/>
          </a:prstGeom>
          <a:noFill/>
          <a:ln cap="flat" cmpd="sng" w="9525">
            <a:solidFill>
              <a:srgbClr val="000000"/>
            </a:solidFill>
            <a:prstDash val="solid"/>
            <a:round/>
            <a:headEnd len="med" w="med" type="none"/>
            <a:tailEnd len="med" w="med" type="triangle"/>
          </a:ln>
        </p:spPr>
      </p:cxnSp>
      <p:sp>
        <p:nvSpPr>
          <p:cNvPr id="540" name="Google Shape;540;p61"/>
          <p:cNvSpPr/>
          <p:nvPr/>
        </p:nvSpPr>
        <p:spPr>
          <a:xfrm>
            <a:off x="5664100" y="3036000"/>
            <a:ext cx="170100" cy="813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1"/>
          <p:cNvSpPr txBox="1"/>
          <p:nvPr/>
        </p:nvSpPr>
        <p:spPr>
          <a:xfrm>
            <a:off x="3615650" y="3009175"/>
            <a:ext cx="91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l Messiri"/>
                <a:ea typeface="El Messiri"/>
                <a:cs typeface="El Messiri"/>
                <a:sym typeface="El Messiri"/>
              </a:rPr>
              <a:t>unit(group of neurons)</a:t>
            </a:r>
            <a:endParaRPr sz="1100">
              <a:latin typeface="El Messiri"/>
              <a:ea typeface="El Messiri"/>
              <a:cs typeface="El Messiri"/>
              <a:sym typeface="El Messiri"/>
            </a:endParaRPr>
          </a:p>
        </p:txBody>
      </p:sp>
      <p:cxnSp>
        <p:nvCxnSpPr>
          <p:cNvPr id="542" name="Google Shape;542;p61"/>
          <p:cNvCxnSpPr>
            <a:stCxn id="540" idx="1"/>
            <a:endCxn id="541" idx="3"/>
          </p:cNvCxnSpPr>
          <p:nvPr/>
        </p:nvCxnSpPr>
        <p:spPr>
          <a:xfrm rot="10800000">
            <a:off x="4528000" y="3270750"/>
            <a:ext cx="1136100" cy="172200"/>
          </a:xfrm>
          <a:prstGeom prst="straightConnector1">
            <a:avLst/>
          </a:prstGeom>
          <a:noFill/>
          <a:ln cap="flat" cmpd="sng" w="9525">
            <a:solidFill>
              <a:srgbClr val="000000"/>
            </a:solidFill>
            <a:prstDash val="solid"/>
            <a:round/>
            <a:headEnd len="med" w="med" type="none"/>
            <a:tailEnd len="med" w="med" type="triangle"/>
          </a:ln>
        </p:spPr>
      </p:cxnSp>
      <p:sp>
        <p:nvSpPr>
          <p:cNvPr id="543" name="Google Shape;543;p61"/>
          <p:cNvSpPr txBox="1"/>
          <p:nvPr/>
        </p:nvSpPr>
        <p:spPr>
          <a:xfrm>
            <a:off x="7909350" y="421677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latin typeface="El Messiri"/>
                <a:ea typeface="El Messiri"/>
                <a:cs typeface="El Messiri"/>
                <a:sym typeface="El Messiri"/>
                <a:hlinkClick r:id="rId5">
                  <a:extLst>
                    <a:ext uri="{A12FA001-AC4F-418D-AE19-62706E023703}">
                      <ahyp:hlinkClr val="tx"/>
                    </a:ext>
                  </a:extLst>
                </a:hlinkClick>
              </a:rPr>
              <a:t>Code </a:t>
            </a:r>
            <a:endParaRPr>
              <a:solidFill>
                <a:srgbClr val="0000FF"/>
              </a:solidFill>
              <a:latin typeface="El Messiri"/>
              <a:ea typeface="El Messiri"/>
              <a:cs typeface="El Messiri"/>
              <a:sym typeface="El Messi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 name="Shape 87"/>
        <p:cNvGrpSpPr/>
        <p:nvPr/>
      </p:nvGrpSpPr>
      <p:grpSpPr>
        <a:xfrm>
          <a:off x="0" y="0"/>
          <a:ext cx="0" cy="0"/>
          <a:chOff x="0" y="0"/>
          <a:chExt cx="0" cy="0"/>
        </a:xfrm>
      </p:grpSpPr>
      <p:sp>
        <p:nvSpPr>
          <p:cNvPr id="88" name="Google Shape;88;p17"/>
          <p:cNvSpPr txBox="1"/>
          <p:nvPr>
            <p:ph type="title"/>
          </p:nvPr>
        </p:nvSpPr>
        <p:spPr>
          <a:xfrm>
            <a:off x="-19000" y="154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Neural Network</a:t>
            </a:r>
            <a:endParaRPr b="1">
              <a:solidFill>
                <a:srgbClr val="0000FF"/>
              </a:solidFill>
              <a:latin typeface="El Messiri"/>
              <a:ea typeface="El Messiri"/>
              <a:cs typeface="El Messiri"/>
              <a:sym typeface="El Messiri"/>
            </a:endParaRPr>
          </a:p>
        </p:txBody>
      </p:sp>
      <p:sp>
        <p:nvSpPr>
          <p:cNvPr id="89" name="Google Shape;89;p17"/>
          <p:cNvSpPr txBox="1"/>
          <p:nvPr>
            <p:ph idx="1" type="body"/>
          </p:nvPr>
        </p:nvSpPr>
        <p:spPr>
          <a:xfrm>
            <a:off x="311700" y="1152475"/>
            <a:ext cx="47628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lang="en" sz="1600">
                <a:solidFill>
                  <a:srgbClr val="000000"/>
                </a:solidFill>
                <a:latin typeface="El Messiri"/>
                <a:ea typeface="El Messiri"/>
                <a:cs typeface="El Messiri"/>
                <a:sym typeface="El Messiri"/>
              </a:rPr>
              <a:t>It consists of many layers, the first layer takes the input image, then the image passes into one/more hidden layers to perform some process on it, then the output layer returns the input image concatenated with the specified task. For example, if we are performing a classification task to </a:t>
            </a:r>
            <a:r>
              <a:rPr lang="en" sz="1600">
                <a:solidFill>
                  <a:srgbClr val="000000"/>
                </a:solidFill>
                <a:latin typeface="El Messiri"/>
                <a:ea typeface="El Messiri"/>
                <a:cs typeface="El Messiri"/>
                <a:sym typeface="El Messiri"/>
              </a:rPr>
              <a:t>return</a:t>
            </a:r>
            <a:r>
              <a:rPr lang="en" sz="1600">
                <a:solidFill>
                  <a:srgbClr val="000000"/>
                </a:solidFill>
                <a:latin typeface="El Messiri"/>
                <a:ea typeface="El Messiri"/>
                <a:cs typeface="El Messiri"/>
                <a:sym typeface="El Messiri"/>
              </a:rPr>
              <a:t> if the image is for cat or dog, it will return the image of the animal concatenated with a boundary box around the animal with a text of the type of this animal either cat or </a:t>
            </a:r>
            <a:r>
              <a:rPr lang="en" sz="1600">
                <a:solidFill>
                  <a:srgbClr val="000000"/>
                </a:solidFill>
                <a:latin typeface="El Messiri"/>
                <a:ea typeface="El Messiri"/>
                <a:cs typeface="El Messiri"/>
                <a:sym typeface="El Messiri"/>
              </a:rPr>
              <a:t>dog.</a:t>
            </a:r>
            <a:r>
              <a:rPr lang="en" sz="1600">
                <a:solidFill>
                  <a:srgbClr val="000000"/>
                </a:solidFill>
                <a:latin typeface="El Messiri"/>
                <a:ea typeface="El Messiri"/>
                <a:cs typeface="El Messiri"/>
                <a:sym typeface="El Messiri"/>
              </a:rPr>
              <a:t> </a:t>
            </a:r>
            <a:endParaRPr sz="1600">
              <a:solidFill>
                <a:srgbClr val="000000"/>
              </a:solidFill>
              <a:latin typeface="El Messiri"/>
              <a:ea typeface="El Messiri"/>
              <a:cs typeface="El Messiri"/>
              <a:sym typeface="El Messiri"/>
            </a:endParaRPr>
          </a:p>
        </p:txBody>
      </p:sp>
      <p:pic>
        <p:nvPicPr>
          <p:cNvPr id="90" name="Google Shape;90;p17"/>
          <p:cNvPicPr preferRelativeResize="0"/>
          <p:nvPr/>
        </p:nvPicPr>
        <p:blipFill>
          <a:blip r:embed="rId3">
            <a:alphaModFix/>
          </a:blip>
          <a:stretch>
            <a:fillRect/>
          </a:stretch>
        </p:blipFill>
        <p:spPr>
          <a:xfrm>
            <a:off x="5947125" y="445025"/>
            <a:ext cx="3103351" cy="2502675"/>
          </a:xfrm>
          <a:prstGeom prst="rect">
            <a:avLst/>
          </a:prstGeom>
          <a:noFill/>
          <a:ln>
            <a:noFill/>
          </a:ln>
        </p:spPr>
      </p:pic>
      <p:pic>
        <p:nvPicPr>
          <p:cNvPr id="91" name="Google Shape;91;p17"/>
          <p:cNvPicPr preferRelativeResize="0"/>
          <p:nvPr/>
        </p:nvPicPr>
        <p:blipFill rotWithShape="1">
          <a:blip r:embed="rId4">
            <a:alphaModFix/>
          </a:blip>
          <a:srcRect b="18682" l="11893" r="58863" t="21397"/>
          <a:stretch/>
        </p:blipFill>
        <p:spPr>
          <a:xfrm>
            <a:off x="6853275" y="3231975"/>
            <a:ext cx="1291050" cy="1689600"/>
          </a:xfrm>
          <a:prstGeom prst="rect">
            <a:avLst/>
          </a:prstGeom>
          <a:noFill/>
          <a:ln>
            <a:noFill/>
          </a:ln>
        </p:spPr>
      </p:pic>
      <p:sp>
        <p:nvSpPr>
          <p:cNvPr id="92" name="Google Shape;92;p17"/>
          <p:cNvSpPr txBox="1"/>
          <p:nvPr/>
        </p:nvSpPr>
        <p:spPr>
          <a:xfrm>
            <a:off x="5107750" y="719400"/>
            <a:ext cx="99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l Messiri"/>
                <a:ea typeface="El Messiri"/>
                <a:cs typeface="El Messiri"/>
                <a:sym typeface="El Messiri"/>
              </a:rPr>
              <a:t>Neuron</a:t>
            </a:r>
            <a:endParaRPr sz="1000">
              <a:latin typeface="El Messiri"/>
              <a:ea typeface="El Messiri"/>
              <a:cs typeface="El Messiri"/>
              <a:sym typeface="El Messiri"/>
            </a:endParaRPr>
          </a:p>
        </p:txBody>
      </p:sp>
      <p:cxnSp>
        <p:nvCxnSpPr>
          <p:cNvPr id="93" name="Google Shape;93;p17"/>
          <p:cNvCxnSpPr/>
          <p:nvPr/>
        </p:nvCxnSpPr>
        <p:spPr>
          <a:xfrm rot="10800000">
            <a:off x="5654825" y="956225"/>
            <a:ext cx="969300" cy="233100"/>
          </a:xfrm>
          <a:prstGeom prst="straightConnector1">
            <a:avLst/>
          </a:prstGeom>
          <a:noFill/>
          <a:ln cap="flat" cmpd="sng" w="9525">
            <a:solidFill>
              <a:schemeClr val="dk2"/>
            </a:solidFill>
            <a:prstDash val="solid"/>
            <a:round/>
            <a:headEnd len="med" w="med" type="none"/>
            <a:tailEnd len="med" w="med" type="triangle"/>
          </a:ln>
        </p:spPr>
      </p:cxnSp>
      <p:sp>
        <p:nvSpPr>
          <p:cNvPr id="94" name="Google Shape;94;p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95" name="Google Shape;95;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7" name="Shape 547"/>
        <p:cNvGrpSpPr/>
        <p:nvPr/>
      </p:nvGrpSpPr>
      <p:grpSpPr>
        <a:xfrm>
          <a:off x="0" y="0"/>
          <a:ext cx="0" cy="0"/>
          <a:chOff x="0" y="0"/>
          <a:chExt cx="0" cy="0"/>
        </a:xfrm>
      </p:grpSpPr>
      <p:sp>
        <p:nvSpPr>
          <p:cNvPr id="548" name="Google Shape;54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549" name="Google Shape;54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cxnSp>
        <p:nvCxnSpPr>
          <p:cNvPr id="550" name="Google Shape;550;p62"/>
          <p:cNvCxnSpPr/>
          <p:nvPr/>
        </p:nvCxnSpPr>
        <p:spPr>
          <a:xfrm>
            <a:off x="802225" y="1390075"/>
            <a:ext cx="2160300" cy="0"/>
          </a:xfrm>
          <a:prstGeom prst="straightConnector1">
            <a:avLst/>
          </a:prstGeom>
          <a:noFill/>
          <a:ln cap="flat" cmpd="sng" w="9525">
            <a:solidFill>
              <a:srgbClr val="000000"/>
            </a:solidFill>
            <a:prstDash val="solid"/>
            <a:round/>
            <a:headEnd len="med" w="med" type="none"/>
            <a:tailEnd len="med" w="med" type="none"/>
          </a:ln>
        </p:spPr>
      </p:cxnSp>
      <p:cxnSp>
        <p:nvCxnSpPr>
          <p:cNvPr id="551" name="Google Shape;551;p62"/>
          <p:cNvCxnSpPr/>
          <p:nvPr/>
        </p:nvCxnSpPr>
        <p:spPr>
          <a:xfrm flipH="1" rot="10800000">
            <a:off x="802225" y="1712000"/>
            <a:ext cx="2142600" cy="5400"/>
          </a:xfrm>
          <a:prstGeom prst="straightConnector1">
            <a:avLst/>
          </a:prstGeom>
          <a:noFill/>
          <a:ln cap="flat" cmpd="sng" w="9525">
            <a:solidFill>
              <a:srgbClr val="000000"/>
            </a:solidFill>
            <a:prstDash val="solid"/>
            <a:round/>
            <a:headEnd len="med" w="med" type="none"/>
            <a:tailEnd len="med" w="med" type="none"/>
          </a:ln>
        </p:spPr>
      </p:cxnSp>
      <p:cxnSp>
        <p:nvCxnSpPr>
          <p:cNvPr id="552" name="Google Shape;552;p62"/>
          <p:cNvCxnSpPr/>
          <p:nvPr/>
        </p:nvCxnSpPr>
        <p:spPr>
          <a:xfrm flipH="1" rot="10800000">
            <a:off x="802225" y="2043225"/>
            <a:ext cx="800700" cy="1500"/>
          </a:xfrm>
          <a:prstGeom prst="straightConnector1">
            <a:avLst/>
          </a:prstGeom>
          <a:noFill/>
          <a:ln cap="flat" cmpd="sng" w="9525">
            <a:solidFill>
              <a:srgbClr val="000000"/>
            </a:solidFill>
            <a:prstDash val="solid"/>
            <a:round/>
            <a:headEnd len="med" w="med" type="none"/>
            <a:tailEnd len="med" w="med" type="none"/>
          </a:ln>
        </p:spPr>
      </p:cxnSp>
      <p:cxnSp>
        <p:nvCxnSpPr>
          <p:cNvPr id="553" name="Google Shape;553;p62"/>
          <p:cNvCxnSpPr/>
          <p:nvPr/>
        </p:nvCxnSpPr>
        <p:spPr>
          <a:xfrm>
            <a:off x="896300" y="2356175"/>
            <a:ext cx="2477700" cy="0"/>
          </a:xfrm>
          <a:prstGeom prst="straightConnector1">
            <a:avLst/>
          </a:prstGeom>
          <a:noFill/>
          <a:ln cap="flat" cmpd="sng" w="9525">
            <a:solidFill>
              <a:srgbClr val="000000"/>
            </a:solidFill>
            <a:prstDash val="solid"/>
            <a:round/>
            <a:headEnd len="med" w="med" type="none"/>
            <a:tailEnd len="med" w="med" type="none"/>
          </a:ln>
        </p:spPr>
      </p:cxnSp>
      <p:cxnSp>
        <p:nvCxnSpPr>
          <p:cNvPr id="554" name="Google Shape;554;p62"/>
          <p:cNvCxnSpPr/>
          <p:nvPr/>
        </p:nvCxnSpPr>
        <p:spPr>
          <a:xfrm>
            <a:off x="793375" y="2667575"/>
            <a:ext cx="1936800" cy="1800"/>
          </a:xfrm>
          <a:prstGeom prst="straightConnector1">
            <a:avLst/>
          </a:prstGeom>
          <a:noFill/>
          <a:ln cap="flat" cmpd="sng" w="9525">
            <a:solidFill>
              <a:srgbClr val="000000"/>
            </a:solidFill>
            <a:prstDash val="solid"/>
            <a:round/>
            <a:headEnd len="med" w="med" type="none"/>
            <a:tailEnd len="med" w="med" type="none"/>
          </a:ln>
        </p:spPr>
      </p:cxnSp>
      <p:sp>
        <p:nvSpPr>
          <p:cNvPr id="555" name="Google Shape;555;p6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556" name="Google Shape;556;p62"/>
          <p:cNvCxnSpPr/>
          <p:nvPr/>
        </p:nvCxnSpPr>
        <p:spPr>
          <a:xfrm>
            <a:off x="793375" y="2972375"/>
            <a:ext cx="1569900" cy="900"/>
          </a:xfrm>
          <a:prstGeom prst="straightConnector1">
            <a:avLst/>
          </a:prstGeom>
          <a:noFill/>
          <a:ln cap="flat" cmpd="sng" w="9525">
            <a:solidFill>
              <a:srgbClr val="000000"/>
            </a:solidFill>
            <a:prstDash val="solid"/>
            <a:round/>
            <a:headEnd len="med" w="med" type="none"/>
            <a:tailEnd len="med" w="med" type="none"/>
          </a:ln>
        </p:spPr>
      </p:cxnSp>
      <p:cxnSp>
        <p:nvCxnSpPr>
          <p:cNvPr id="557" name="Google Shape;557;p62"/>
          <p:cNvCxnSpPr/>
          <p:nvPr/>
        </p:nvCxnSpPr>
        <p:spPr>
          <a:xfrm>
            <a:off x="793375" y="3292225"/>
            <a:ext cx="1569900" cy="900"/>
          </a:xfrm>
          <a:prstGeom prst="straightConnector1">
            <a:avLst/>
          </a:prstGeom>
          <a:noFill/>
          <a:ln cap="flat" cmpd="sng" w="9525">
            <a:solidFill>
              <a:srgbClr val="000000"/>
            </a:solidFill>
            <a:prstDash val="solid"/>
            <a:round/>
            <a:headEnd len="med" w="med" type="none"/>
            <a:tailEnd len="med" w="med" type="none"/>
          </a:ln>
        </p:spPr>
      </p:cxnSp>
      <p:cxnSp>
        <p:nvCxnSpPr>
          <p:cNvPr id="558" name="Google Shape;558;p62"/>
          <p:cNvCxnSpPr/>
          <p:nvPr/>
        </p:nvCxnSpPr>
        <p:spPr>
          <a:xfrm>
            <a:off x="793375" y="3612075"/>
            <a:ext cx="1936800" cy="1800"/>
          </a:xfrm>
          <a:prstGeom prst="straightConnector1">
            <a:avLst/>
          </a:prstGeom>
          <a:noFill/>
          <a:ln cap="flat" cmpd="sng" w="9525">
            <a:solidFill>
              <a:srgbClr val="000000"/>
            </a:solidFill>
            <a:prstDash val="solid"/>
            <a:round/>
            <a:headEnd len="med" w="med" type="none"/>
            <a:tailEnd len="med" w="med" type="none"/>
          </a:ln>
        </p:spPr>
      </p:cxnSp>
      <p:cxnSp>
        <p:nvCxnSpPr>
          <p:cNvPr id="559" name="Google Shape;559;p62"/>
          <p:cNvCxnSpPr/>
          <p:nvPr/>
        </p:nvCxnSpPr>
        <p:spPr>
          <a:xfrm>
            <a:off x="802225" y="3924900"/>
            <a:ext cx="24777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3" name="Shape 563"/>
        <p:cNvGrpSpPr/>
        <p:nvPr/>
      </p:nvGrpSpPr>
      <p:grpSpPr>
        <a:xfrm>
          <a:off x="0" y="0"/>
          <a:ext cx="0" cy="0"/>
          <a:chOff x="0" y="0"/>
          <a:chExt cx="0" cy="0"/>
        </a:xfrm>
      </p:grpSpPr>
      <p:sp>
        <p:nvSpPr>
          <p:cNvPr id="564" name="Google Shape;564;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Image classification model using VGG 16</a:t>
            </a:r>
            <a:endParaRPr b="1">
              <a:solidFill>
                <a:srgbClr val="0000FF"/>
              </a:solidFill>
              <a:latin typeface="El Messiri"/>
              <a:ea typeface="El Messiri"/>
              <a:cs typeface="El Messiri"/>
              <a:sym typeface="El Messiri"/>
            </a:endParaRPr>
          </a:p>
        </p:txBody>
      </p:sp>
      <p:sp>
        <p:nvSpPr>
          <p:cNvPr id="565" name="Google Shape;565;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FF0000"/>
              </a:buClr>
              <a:buSzPts val="1600"/>
              <a:buFont typeface="El Messiri"/>
              <a:buAutoNum type="arabicPeriod"/>
            </a:pPr>
            <a:r>
              <a:rPr i="1" lang="en" sz="1600">
                <a:solidFill>
                  <a:srgbClr val="FF0000"/>
                </a:solidFill>
                <a:latin typeface="El Messiri"/>
                <a:ea typeface="El Messiri"/>
                <a:cs typeface="El Messiri"/>
                <a:sym typeface="El Messiri"/>
              </a:rPr>
              <a:t>VGG 16 model:</a:t>
            </a:r>
            <a:endParaRPr i="1" sz="1600">
              <a:solidFill>
                <a:srgbClr val="FF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A </a:t>
            </a:r>
            <a:r>
              <a:rPr lang="en" sz="1600">
                <a:solidFill>
                  <a:srgbClr val="000000"/>
                </a:solidFill>
                <a:latin typeface="El Messiri"/>
                <a:ea typeface="El Messiri"/>
                <a:cs typeface="El Messiri"/>
                <a:sym typeface="El Messiri"/>
              </a:rPr>
              <a:t>classification</a:t>
            </a:r>
            <a:r>
              <a:rPr lang="en" sz="1600">
                <a:solidFill>
                  <a:srgbClr val="000000"/>
                </a:solidFill>
                <a:latin typeface="El Messiri"/>
                <a:ea typeface="El Messiri"/>
                <a:cs typeface="El Messiri"/>
                <a:sym typeface="El Messiri"/>
              </a:rPr>
              <a:t> model for large-scale image </a:t>
            </a:r>
            <a:r>
              <a:rPr lang="en" sz="1600">
                <a:solidFill>
                  <a:srgbClr val="000000"/>
                </a:solidFill>
                <a:latin typeface="El Messiri"/>
                <a:ea typeface="El Messiri"/>
                <a:cs typeface="El Messiri"/>
                <a:sym typeface="El Messiri"/>
              </a:rPr>
              <a:t>recognition. I</a:t>
            </a:r>
            <a:r>
              <a:rPr lang="en" sz="1600">
                <a:solidFill>
                  <a:srgbClr val="000000"/>
                </a:solidFill>
                <a:latin typeface="El Messiri"/>
                <a:ea typeface="El Messiri"/>
                <a:cs typeface="El Messiri"/>
                <a:sym typeface="El Messiri"/>
              </a:rPr>
              <a:t>t achieved 92.7 % accuracy on a dataset with 1000 classes, which means that it could detect 1000 different types of objects on a huge image dataset with +14 million images.</a:t>
            </a:r>
            <a:endParaRPr sz="1600">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FF0000"/>
              </a:buClr>
              <a:buSzPts val="1600"/>
              <a:buFont typeface="El Messiri"/>
              <a:buAutoNum type="arabicPeriod"/>
            </a:pPr>
            <a:r>
              <a:rPr i="1" lang="en" sz="1600">
                <a:solidFill>
                  <a:srgbClr val="FF0000"/>
                </a:solidFill>
                <a:latin typeface="El Messiri"/>
                <a:ea typeface="El Messiri"/>
                <a:cs typeface="El Messiri"/>
                <a:sym typeface="El Messiri"/>
              </a:rPr>
              <a:t>VGG 16 layers:</a:t>
            </a:r>
            <a:endParaRPr i="1" sz="1600">
              <a:solidFill>
                <a:srgbClr val="FF0000"/>
              </a:solidFill>
              <a:latin typeface="El Messiri"/>
              <a:ea typeface="El Messiri"/>
              <a:cs typeface="El Messiri"/>
              <a:sym typeface="El Messiri"/>
            </a:endParaRPr>
          </a:p>
          <a:p>
            <a:pPr indent="0" lvl="0" marL="0" rtl="0" algn="l">
              <a:spcBef>
                <a:spcPts val="1200"/>
              </a:spcBef>
              <a:spcAft>
                <a:spcPts val="1200"/>
              </a:spcAft>
              <a:buNone/>
            </a:pPr>
            <a:r>
              <a:t/>
            </a:r>
            <a:endParaRPr i="1" sz="1600">
              <a:solidFill>
                <a:srgbClr val="FF0000"/>
              </a:solidFill>
              <a:latin typeface="El Messiri"/>
              <a:ea typeface="El Messiri"/>
              <a:cs typeface="El Messiri"/>
              <a:sym typeface="El Messiri"/>
            </a:endParaRPr>
          </a:p>
        </p:txBody>
      </p:sp>
      <p:sp>
        <p:nvSpPr>
          <p:cNvPr id="566" name="Google Shape;566;p6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7" name="Google Shape;567;p63"/>
          <p:cNvPicPr preferRelativeResize="0"/>
          <p:nvPr/>
        </p:nvPicPr>
        <p:blipFill>
          <a:blip r:embed="rId3">
            <a:alphaModFix/>
          </a:blip>
          <a:stretch>
            <a:fillRect/>
          </a:stretch>
        </p:blipFill>
        <p:spPr>
          <a:xfrm>
            <a:off x="2145725" y="2976575"/>
            <a:ext cx="3816925" cy="21501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1" name="Shape 571"/>
        <p:cNvGrpSpPr/>
        <p:nvPr/>
      </p:nvGrpSpPr>
      <p:grpSpPr>
        <a:xfrm>
          <a:off x="0" y="0"/>
          <a:ext cx="0" cy="0"/>
          <a:chOff x="0" y="0"/>
          <a:chExt cx="0" cy="0"/>
        </a:xfrm>
      </p:grpSpPr>
      <p:sp>
        <p:nvSpPr>
          <p:cNvPr id="572" name="Google Shape;572;p64"/>
          <p:cNvSpPr txBox="1"/>
          <p:nvPr>
            <p:ph type="title"/>
          </p:nvPr>
        </p:nvSpPr>
        <p:spPr>
          <a:xfrm>
            <a:off x="380675" y="222825"/>
            <a:ext cx="8520600" cy="4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solidFill>
                  <a:srgbClr val="000000"/>
                </a:solidFill>
                <a:latin typeface="El Messiri"/>
                <a:ea typeface="El Messiri"/>
                <a:cs typeface="El Messiri"/>
                <a:sym typeface="El Messiri"/>
              </a:rPr>
              <a:t>Model architecture:</a:t>
            </a:r>
            <a:endParaRPr sz="2000">
              <a:solidFill>
                <a:srgbClr val="000000"/>
              </a:solidFill>
              <a:latin typeface="El Messiri"/>
              <a:ea typeface="El Messiri"/>
              <a:cs typeface="El Messiri"/>
              <a:sym typeface="El Messiri"/>
            </a:endParaRPr>
          </a:p>
        </p:txBody>
      </p:sp>
      <p:sp>
        <p:nvSpPr>
          <p:cNvPr id="573" name="Google Shape;573;p64"/>
          <p:cNvSpPr txBox="1"/>
          <p:nvPr>
            <p:ph idx="12" type="sldNum"/>
          </p:nvPr>
        </p:nvSpPr>
        <p:spPr>
          <a:xfrm>
            <a:off x="8465424" y="4681001"/>
            <a:ext cx="4881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200"/>
              <a:t>‹#›</a:t>
            </a:fld>
            <a:endParaRPr sz="1200"/>
          </a:p>
        </p:txBody>
      </p:sp>
      <p:grpSp>
        <p:nvGrpSpPr>
          <p:cNvPr id="574" name="Google Shape;574;p64"/>
          <p:cNvGrpSpPr/>
          <p:nvPr/>
        </p:nvGrpSpPr>
        <p:grpSpPr>
          <a:xfrm>
            <a:off x="-20525" y="2936200"/>
            <a:ext cx="3763550" cy="1333962"/>
            <a:chOff x="1503479" y="3088627"/>
            <a:chExt cx="3763550" cy="731700"/>
          </a:xfrm>
        </p:grpSpPr>
        <p:sp>
          <p:nvSpPr>
            <p:cNvPr id="575" name="Google Shape;575;p64"/>
            <p:cNvSpPr/>
            <p:nvPr/>
          </p:nvSpPr>
          <p:spPr>
            <a:xfrm>
              <a:off x="2789879" y="3088627"/>
              <a:ext cx="2400300" cy="731700"/>
            </a:xfrm>
            <a:prstGeom prst="rect">
              <a:avLst/>
            </a:prstGeom>
            <a:solidFill>
              <a:srgbClr val="99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64"/>
            <p:cNvSpPr txBox="1"/>
            <p:nvPr/>
          </p:nvSpPr>
          <p:spPr>
            <a:xfrm>
              <a:off x="2921029" y="3209026"/>
              <a:ext cx="2346000" cy="585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Two convolution layers:</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Images of size 112*112</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128 filters</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Activation: relu</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One pooling layer:</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Images of size 56*56</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t/>
              </a:r>
              <a:endParaRPr sz="1200">
                <a:solidFill>
                  <a:srgbClr val="FFFFFF"/>
                </a:solidFill>
                <a:latin typeface="El Messiri"/>
                <a:ea typeface="El Messiri"/>
                <a:cs typeface="El Messiri"/>
                <a:sym typeface="El Messiri"/>
              </a:endParaRPr>
            </a:p>
          </p:txBody>
        </p:sp>
        <p:sp>
          <p:nvSpPr>
            <p:cNvPr id="577" name="Google Shape;577;p64"/>
            <p:cNvSpPr txBox="1"/>
            <p:nvPr/>
          </p:nvSpPr>
          <p:spPr>
            <a:xfrm>
              <a:off x="1503479" y="3138830"/>
              <a:ext cx="1286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990000"/>
                  </a:solidFill>
                  <a:latin typeface="El Messiri Medium"/>
                  <a:ea typeface="El Messiri Medium"/>
                  <a:cs typeface="El Messiri Medium"/>
                  <a:sym typeface="El Messiri Medium"/>
                </a:rPr>
                <a:t>Block #2</a:t>
              </a:r>
              <a:endParaRPr sz="1800">
                <a:solidFill>
                  <a:srgbClr val="990000"/>
                </a:solidFill>
                <a:latin typeface="El Messiri Medium"/>
                <a:ea typeface="El Messiri Medium"/>
                <a:cs typeface="El Messiri Medium"/>
                <a:sym typeface="El Messiri Medium"/>
              </a:endParaRPr>
            </a:p>
          </p:txBody>
        </p:sp>
      </p:grpSp>
      <p:grpSp>
        <p:nvGrpSpPr>
          <p:cNvPr id="578" name="Google Shape;578;p64"/>
          <p:cNvGrpSpPr/>
          <p:nvPr/>
        </p:nvGrpSpPr>
        <p:grpSpPr>
          <a:xfrm>
            <a:off x="132708" y="1510525"/>
            <a:ext cx="3515642" cy="1333962"/>
            <a:chOff x="1302957" y="2207515"/>
            <a:chExt cx="3515642" cy="731700"/>
          </a:xfrm>
        </p:grpSpPr>
        <p:sp>
          <p:nvSpPr>
            <p:cNvPr id="579" name="Google Shape;579;p64"/>
            <p:cNvSpPr/>
            <p:nvPr/>
          </p:nvSpPr>
          <p:spPr>
            <a:xfrm>
              <a:off x="2441100" y="2207515"/>
              <a:ext cx="2377500" cy="731700"/>
            </a:xfrm>
            <a:prstGeom prst="rect">
              <a:avLst/>
            </a:prstGeom>
            <a:solidFill>
              <a:srgbClr val="99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64"/>
            <p:cNvSpPr txBox="1"/>
            <p:nvPr/>
          </p:nvSpPr>
          <p:spPr>
            <a:xfrm>
              <a:off x="2492450" y="2300983"/>
              <a:ext cx="21720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Two convolution layers:</a:t>
              </a:r>
              <a:endParaRPr sz="1200">
                <a:solidFill>
                  <a:srgbClr val="FFFFFF"/>
                </a:solidFill>
                <a:latin typeface="El Messiri"/>
                <a:ea typeface="El Messiri"/>
                <a:cs typeface="El Messiri"/>
                <a:sym typeface="El Messiri"/>
              </a:endParaRPr>
            </a:p>
            <a:p>
              <a:pPr indent="-298450" lvl="0" marL="457200" rtl="0" algn="l">
                <a:lnSpc>
                  <a:spcPct val="115000"/>
                </a:lnSpc>
                <a:spcBef>
                  <a:spcPts val="0"/>
                </a:spcBef>
                <a:spcAft>
                  <a:spcPts val="0"/>
                </a:spcAft>
                <a:buSzPts val="1100"/>
                <a:buFont typeface="El Messiri"/>
                <a:buChar char="●"/>
              </a:pPr>
              <a:r>
                <a:rPr lang="en" sz="1200">
                  <a:solidFill>
                    <a:srgbClr val="FFFFFF"/>
                  </a:solidFill>
                  <a:latin typeface="El Messiri"/>
                  <a:ea typeface="El Messiri"/>
                  <a:cs typeface="El Messiri"/>
                  <a:sym typeface="El Messiri"/>
                </a:rPr>
                <a:t>Images of size 224*224</a:t>
              </a:r>
              <a:endParaRPr sz="1200">
                <a:solidFill>
                  <a:srgbClr val="FFFFFF"/>
                </a:solidFill>
                <a:latin typeface="El Messiri"/>
                <a:ea typeface="El Messiri"/>
                <a:cs typeface="El Messiri"/>
                <a:sym typeface="El Messiri"/>
              </a:endParaRPr>
            </a:p>
            <a:p>
              <a:pPr indent="-298450" lvl="0" marL="457200" rtl="0" algn="l">
                <a:lnSpc>
                  <a:spcPct val="115000"/>
                </a:lnSpc>
                <a:spcBef>
                  <a:spcPts val="0"/>
                </a:spcBef>
                <a:spcAft>
                  <a:spcPts val="0"/>
                </a:spcAft>
                <a:buSzPts val="1100"/>
                <a:buFont typeface="El Messiri"/>
                <a:buChar char="●"/>
              </a:pPr>
              <a:r>
                <a:rPr lang="en" sz="1200">
                  <a:solidFill>
                    <a:srgbClr val="FFFFFF"/>
                  </a:solidFill>
                  <a:latin typeface="El Messiri"/>
                  <a:ea typeface="El Messiri"/>
                  <a:cs typeface="El Messiri"/>
                  <a:sym typeface="El Messiri"/>
                </a:rPr>
                <a:t>64 filters</a:t>
              </a:r>
              <a:endParaRPr sz="1200">
                <a:solidFill>
                  <a:srgbClr val="FFFFFF"/>
                </a:solidFill>
                <a:latin typeface="El Messiri"/>
                <a:ea typeface="El Messiri"/>
                <a:cs typeface="El Messiri"/>
                <a:sym typeface="El Messiri"/>
              </a:endParaRPr>
            </a:p>
            <a:p>
              <a:pPr indent="-298450" lvl="0" marL="457200" rtl="0" algn="l">
                <a:lnSpc>
                  <a:spcPct val="115000"/>
                </a:lnSpc>
                <a:spcBef>
                  <a:spcPts val="0"/>
                </a:spcBef>
                <a:spcAft>
                  <a:spcPts val="0"/>
                </a:spcAft>
                <a:buSzPts val="1100"/>
                <a:buFont typeface="El Messiri"/>
                <a:buChar char="●"/>
              </a:pPr>
              <a:r>
                <a:rPr lang="en" sz="1200">
                  <a:solidFill>
                    <a:srgbClr val="FFFFFF"/>
                  </a:solidFill>
                  <a:latin typeface="El Messiri"/>
                  <a:ea typeface="El Messiri"/>
                  <a:cs typeface="El Messiri"/>
                  <a:sym typeface="El Messiri"/>
                </a:rPr>
                <a:t> Activation: relu</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One pooling layer:</a:t>
              </a:r>
              <a:endParaRPr sz="1200">
                <a:solidFill>
                  <a:srgbClr val="FFFFFF"/>
                </a:solidFill>
                <a:latin typeface="El Messiri"/>
                <a:ea typeface="El Messiri"/>
                <a:cs typeface="El Messiri"/>
                <a:sym typeface="El Messiri"/>
              </a:endParaRPr>
            </a:p>
            <a:p>
              <a:pPr indent="-298450" lvl="0" marL="457200" rtl="0" algn="l">
                <a:lnSpc>
                  <a:spcPct val="115000"/>
                </a:lnSpc>
                <a:spcBef>
                  <a:spcPts val="0"/>
                </a:spcBef>
                <a:spcAft>
                  <a:spcPts val="0"/>
                </a:spcAft>
                <a:buSzPts val="1100"/>
                <a:buFont typeface="El Messiri"/>
                <a:buChar char="●"/>
              </a:pPr>
              <a:r>
                <a:rPr lang="en" sz="1200">
                  <a:solidFill>
                    <a:srgbClr val="FFFFFF"/>
                  </a:solidFill>
                  <a:latin typeface="El Messiri"/>
                  <a:ea typeface="El Messiri"/>
                  <a:cs typeface="El Messiri"/>
                  <a:sym typeface="El Messiri"/>
                </a:rPr>
                <a:t>Images of 112*112 </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t/>
              </a:r>
              <a:endParaRPr sz="1200">
                <a:solidFill>
                  <a:srgbClr val="FFFFFF"/>
                </a:solidFill>
                <a:latin typeface="El Messiri"/>
                <a:ea typeface="El Messiri"/>
                <a:cs typeface="El Messiri"/>
                <a:sym typeface="El Messiri"/>
              </a:endParaRPr>
            </a:p>
          </p:txBody>
        </p:sp>
        <p:sp>
          <p:nvSpPr>
            <p:cNvPr id="581" name="Google Shape;581;p64"/>
            <p:cNvSpPr txBox="1"/>
            <p:nvPr/>
          </p:nvSpPr>
          <p:spPr>
            <a:xfrm>
              <a:off x="1302957" y="2257726"/>
              <a:ext cx="1044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990000"/>
                  </a:solidFill>
                  <a:latin typeface="El Messiri Medium"/>
                  <a:ea typeface="El Messiri Medium"/>
                  <a:cs typeface="El Messiri Medium"/>
                  <a:sym typeface="El Messiri Medium"/>
                </a:rPr>
                <a:t>Block #1</a:t>
              </a:r>
              <a:endParaRPr sz="1800">
                <a:solidFill>
                  <a:srgbClr val="990000"/>
                </a:solidFill>
                <a:latin typeface="El Messiri Medium"/>
                <a:ea typeface="El Messiri Medium"/>
                <a:cs typeface="El Messiri Medium"/>
                <a:sym typeface="El Messiri Medium"/>
              </a:endParaRPr>
            </a:p>
          </p:txBody>
        </p:sp>
      </p:grpSp>
      <p:grpSp>
        <p:nvGrpSpPr>
          <p:cNvPr id="582" name="Google Shape;582;p64"/>
          <p:cNvGrpSpPr/>
          <p:nvPr/>
        </p:nvGrpSpPr>
        <p:grpSpPr>
          <a:xfrm>
            <a:off x="407000" y="942175"/>
            <a:ext cx="3241375" cy="443996"/>
            <a:chOff x="1930998" y="1323178"/>
            <a:chExt cx="3241375" cy="731700"/>
          </a:xfrm>
        </p:grpSpPr>
        <p:sp>
          <p:nvSpPr>
            <p:cNvPr id="583" name="Google Shape;583;p64"/>
            <p:cNvSpPr/>
            <p:nvPr/>
          </p:nvSpPr>
          <p:spPr>
            <a:xfrm>
              <a:off x="2789773" y="1323178"/>
              <a:ext cx="2382600" cy="731700"/>
            </a:xfrm>
            <a:prstGeom prst="rect">
              <a:avLst/>
            </a:prstGeom>
            <a:solidFill>
              <a:srgbClr val="99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64"/>
            <p:cNvSpPr txBox="1"/>
            <p:nvPr/>
          </p:nvSpPr>
          <p:spPr>
            <a:xfrm>
              <a:off x="2914397" y="1407431"/>
              <a:ext cx="19113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images of size 224*224*3</a:t>
              </a:r>
              <a:endParaRPr sz="1200">
                <a:solidFill>
                  <a:srgbClr val="FFFFFF"/>
                </a:solidFill>
                <a:latin typeface="El Messiri"/>
                <a:ea typeface="El Messiri"/>
                <a:cs typeface="El Messiri"/>
                <a:sym typeface="El Messiri"/>
              </a:endParaRPr>
            </a:p>
          </p:txBody>
        </p:sp>
        <p:sp>
          <p:nvSpPr>
            <p:cNvPr id="585" name="Google Shape;585;p64"/>
            <p:cNvSpPr txBox="1"/>
            <p:nvPr/>
          </p:nvSpPr>
          <p:spPr>
            <a:xfrm>
              <a:off x="1930998" y="1373359"/>
              <a:ext cx="7839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990000"/>
                  </a:solidFill>
                  <a:latin typeface="El Messiri Medium"/>
                  <a:ea typeface="El Messiri Medium"/>
                  <a:cs typeface="El Messiri Medium"/>
                  <a:sym typeface="El Messiri Medium"/>
                </a:rPr>
                <a:t>Input</a:t>
              </a:r>
              <a:endParaRPr sz="1800">
                <a:solidFill>
                  <a:srgbClr val="990000"/>
                </a:solidFill>
                <a:latin typeface="El Messiri Medium"/>
                <a:ea typeface="El Messiri Medium"/>
                <a:cs typeface="El Messiri Medium"/>
                <a:sym typeface="El Messiri Medium"/>
              </a:endParaRPr>
            </a:p>
          </p:txBody>
        </p:sp>
      </p:grpSp>
      <p:grpSp>
        <p:nvGrpSpPr>
          <p:cNvPr id="586" name="Google Shape;586;p64"/>
          <p:cNvGrpSpPr/>
          <p:nvPr/>
        </p:nvGrpSpPr>
        <p:grpSpPr>
          <a:xfrm>
            <a:off x="4780075" y="2707600"/>
            <a:ext cx="3763550" cy="1333962"/>
            <a:chOff x="1503479" y="3088627"/>
            <a:chExt cx="3763550" cy="731700"/>
          </a:xfrm>
        </p:grpSpPr>
        <p:sp>
          <p:nvSpPr>
            <p:cNvPr id="587" name="Google Shape;587;p64"/>
            <p:cNvSpPr/>
            <p:nvPr/>
          </p:nvSpPr>
          <p:spPr>
            <a:xfrm>
              <a:off x="2789879" y="3088627"/>
              <a:ext cx="2400300" cy="731700"/>
            </a:xfrm>
            <a:prstGeom prst="rect">
              <a:avLst/>
            </a:prstGeom>
            <a:solidFill>
              <a:srgbClr val="99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64"/>
            <p:cNvSpPr txBox="1"/>
            <p:nvPr/>
          </p:nvSpPr>
          <p:spPr>
            <a:xfrm>
              <a:off x="2921029" y="3209026"/>
              <a:ext cx="2346000" cy="585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Three convolution layers:</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Images of size 28*28</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512 filters</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Activation: relu</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One pooling layer:</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Images of size 14*14</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t/>
              </a:r>
              <a:endParaRPr sz="1200">
                <a:solidFill>
                  <a:srgbClr val="FFFFFF"/>
                </a:solidFill>
                <a:latin typeface="El Messiri"/>
                <a:ea typeface="El Messiri"/>
                <a:cs typeface="El Messiri"/>
                <a:sym typeface="El Messiri"/>
              </a:endParaRPr>
            </a:p>
          </p:txBody>
        </p:sp>
        <p:sp>
          <p:nvSpPr>
            <p:cNvPr id="589" name="Google Shape;589;p64"/>
            <p:cNvSpPr txBox="1"/>
            <p:nvPr/>
          </p:nvSpPr>
          <p:spPr>
            <a:xfrm>
              <a:off x="1503479" y="3138830"/>
              <a:ext cx="1286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990000"/>
                  </a:solidFill>
                  <a:latin typeface="El Messiri Medium"/>
                  <a:ea typeface="El Messiri Medium"/>
                  <a:cs typeface="El Messiri Medium"/>
                  <a:sym typeface="El Messiri Medium"/>
                </a:rPr>
                <a:t>Block #4</a:t>
              </a:r>
              <a:endParaRPr sz="1800">
                <a:solidFill>
                  <a:srgbClr val="990000"/>
                </a:solidFill>
                <a:latin typeface="El Messiri Medium"/>
                <a:ea typeface="El Messiri Medium"/>
                <a:cs typeface="El Messiri Medium"/>
                <a:sym typeface="El Messiri Medium"/>
              </a:endParaRPr>
            </a:p>
          </p:txBody>
        </p:sp>
      </p:grpSp>
      <p:grpSp>
        <p:nvGrpSpPr>
          <p:cNvPr id="590" name="Google Shape;590;p64"/>
          <p:cNvGrpSpPr/>
          <p:nvPr/>
        </p:nvGrpSpPr>
        <p:grpSpPr>
          <a:xfrm>
            <a:off x="4903775" y="1246975"/>
            <a:ext cx="3561650" cy="1333962"/>
            <a:chOff x="1256949" y="2165719"/>
            <a:chExt cx="3561650" cy="731700"/>
          </a:xfrm>
        </p:grpSpPr>
        <p:sp>
          <p:nvSpPr>
            <p:cNvPr id="591" name="Google Shape;591;p64"/>
            <p:cNvSpPr/>
            <p:nvPr/>
          </p:nvSpPr>
          <p:spPr>
            <a:xfrm>
              <a:off x="2441100" y="2165719"/>
              <a:ext cx="2377500" cy="731700"/>
            </a:xfrm>
            <a:prstGeom prst="rect">
              <a:avLst/>
            </a:prstGeom>
            <a:solidFill>
              <a:srgbClr val="99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64"/>
            <p:cNvSpPr txBox="1"/>
            <p:nvPr/>
          </p:nvSpPr>
          <p:spPr>
            <a:xfrm>
              <a:off x="2492450" y="2259186"/>
              <a:ext cx="21720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Three convolution layers:</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Images of size 56*56</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256 filters</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Activation: relu</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One pooling layer:</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Images of size 28*28</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t/>
              </a:r>
              <a:endParaRPr sz="1200">
                <a:solidFill>
                  <a:srgbClr val="FFFFFF"/>
                </a:solidFill>
                <a:latin typeface="El Messiri"/>
                <a:ea typeface="El Messiri"/>
                <a:cs typeface="El Messiri"/>
                <a:sym typeface="El Messiri"/>
              </a:endParaRPr>
            </a:p>
          </p:txBody>
        </p:sp>
        <p:sp>
          <p:nvSpPr>
            <p:cNvPr id="593" name="Google Shape;593;p64"/>
            <p:cNvSpPr txBox="1"/>
            <p:nvPr/>
          </p:nvSpPr>
          <p:spPr>
            <a:xfrm>
              <a:off x="1256949" y="2257732"/>
              <a:ext cx="10902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990000"/>
                  </a:solidFill>
                  <a:latin typeface="El Messiri Medium"/>
                  <a:ea typeface="El Messiri Medium"/>
                  <a:cs typeface="El Messiri Medium"/>
                  <a:sym typeface="El Messiri Medium"/>
                </a:rPr>
                <a:t>Block #3</a:t>
              </a:r>
              <a:endParaRPr sz="1800">
                <a:solidFill>
                  <a:srgbClr val="990000"/>
                </a:solidFill>
                <a:latin typeface="El Messiri Medium"/>
                <a:ea typeface="El Messiri Medium"/>
                <a:cs typeface="El Messiri Medium"/>
                <a:sym typeface="El Messiri Medium"/>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7" name="Shape 597"/>
        <p:cNvGrpSpPr/>
        <p:nvPr/>
      </p:nvGrpSpPr>
      <p:grpSpPr>
        <a:xfrm>
          <a:off x="0" y="0"/>
          <a:ext cx="0" cy="0"/>
          <a:chOff x="0" y="0"/>
          <a:chExt cx="0" cy="0"/>
        </a:xfrm>
      </p:grpSpPr>
      <p:sp>
        <p:nvSpPr>
          <p:cNvPr id="598" name="Google Shape;598;p6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99" name="Google Shape;599;p65"/>
          <p:cNvGrpSpPr/>
          <p:nvPr/>
        </p:nvGrpSpPr>
        <p:grpSpPr>
          <a:xfrm>
            <a:off x="741475" y="2555275"/>
            <a:ext cx="4591700" cy="1792236"/>
            <a:chOff x="1503479" y="3088627"/>
            <a:chExt cx="4591700" cy="737667"/>
          </a:xfrm>
        </p:grpSpPr>
        <p:sp>
          <p:nvSpPr>
            <p:cNvPr id="600" name="Google Shape;600;p65"/>
            <p:cNvSpPr/>
            <p:nvPr/>
          </p:nvSpPr>
          <p:spPr>
            <a:xfrm>
              <a:off x="2789879" y="3088627"/>
              <a:ext cx="3305100" cy="731700"/>
            </a:xfrm>
            <a:prstGeom prst="rect">
              <a:avLst/>
            </a:prstGeom>
            <a:solidFill>
              <a:srgbClr val="99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65"/>
            <p:cNvSpPr txBox="1"/>
            <p:nvPr/>
          </p:nvSpPr>
          <p:spPr>
            <a:xfrm>
              <a:off x="2856979" y="3170194"/>
              <a:ext cx="3238200" cy="6561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One flatten layer</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Three dense layers:</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2 layers of 4096 units and relu activation.</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1 layer of 1000 units; for custom models: it is the number of our categories to be classified. VGG16 has been trained on 1000 classes, so the units in its architecture is 1000.</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t/>
              </a:r>
              <a:endParaRPr sz="1200">
                <a:solidFill>
                  <a:srgbClr val="FFFFFF"/>
                </a:solidFill>
                <a:latin typeface="El Messiri"/>
                <a:ea typeface="El Messiri"/>
                <a:cs typeface="El Messiri"/>
                <a:sym typeface="El Messiri"/>
              </a:endParaRPr>
            </a:p>
          </p:txBody>
        </p:sp>
        <p:sp>
          <p:nvSpPr>
            <p:cNvPr id="602" name="Google Shape;602;p65"/>
            <p:cNvSpPr txBox="1"/>
            <p:nvPr/>
          </p:nvSpPr>
          <p:spPr>
            <a:xfrm>
              <a:off x="1503479" y="3138830"/>
              <a:ext cx="1286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990000"/>
                  </a:solidFill>
                  <a:latin typeface="El Messiri Medium"/>
                  <a:ea typeface="El Messiri Medium"/>
                  <a:cs typeface="El Messiri Medium"/>
                  <a:sym typeface="El Messiri Medium"/>
                </a:rPr>
                <a:t>Block #6</a:t>
              </a:r>
              <a:endParaRPr sz="1800">
                <a:solidFill>
                  <a:srgbClr val="990000"/>
                </a:solidFill>
                <a:latin typeface="El Messiri Medium"/>
                <a:ea typeface="El Messiri Medium"/>
                <a:cs typeface="El Messiri Medium"/>
                <a:sym typeface="El Messiri Medium"/>
              </a:endParaRPr>
            </a:p>
          </p:txBody>
        </p:sp>
      </p:grpSp>
      <p:grpSp>
        <p:nvGrpSpPr>
          <p:cNvPr id="603" name="Google Shape;603;p65"/>
          <p:cNvGrpSpPr/>
          <p:nvPr/>
        </p:nvGrpSpPr>
        <p:grpSpPr>
          <a:xfrm>
            <a:off x="865127" y="1170800"/>
            <a:ext cx="4467845" cy="1333962"/>
            <a:chOff x="1256943" y="2207509"/>
            <a:chExt cx="3561739" cy="731700"/>
          </a:xfrm>
        </p:grpSpPr>
        <p:sp>
          <p:nvSpPr>
            <p:cNvPr id="604" name="Google Shape;604;p65"/>
            <p:cNvSpPr/>
            <p:nvPr/>
          </p:nvSpPr>
          <p:spPr>
            <a:xfrm>
              <a:off x="2194582" y="2207509"/>
              <a:ext cx="2624100" cy="731700"/>
            </a:xfrm>
            <a:prstGeom prst="rect">
              <a:avLst/>
            </a:prstGeom>
            <a:solidFill>
              <a:srgbClr val="99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65"/>
            <p:cNvSpPr txBox="1"/>
            <p:nvPr/>
          </p:nvSpPr>
          <p:spPr>
            <a:xfrm>
              <a:off x="2194581" y="2300976"/>
              <a:ext cx="2469900" cy="629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Three convolution layers:</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Images of size 14*14</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512 filters</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Activation: relu</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rPr lang="en" sz="1200">
                  <a:solidFill>
                    <a:srgbClr val="FFFFFF"/>
                  </a:solidFill>
                  <a:latin typeface="El Messiri"/>
                  <a:ea typeface="El Messiri"/>
                  <a:cs typeface="El Messiri"/>
                  <a:sym typeface="El Messiri"/>
                </a:rPr>
                <a:t>One pooling layer:</a:t>
              </a:r>
              <a:endParaRPr sz="1200">
                <a:solidFill>
                  <a:srgbClr val="FFFFFF"/>
                </a:solidFill>
                <a:latin typeface="El Messiri"/>
                <a:ea typeface="El Messiri"/>
                <a:cs typeface="El Messiri"/>
                <a:sym typeface="El Messiri"/>
              </a:endParaRPr>
            </a:p>
            <a:p>
              <a:pPr indent="-304800" lvl="0" marL="457200" rtl="0" algn="l">
                <a:lnSpc>
                  <a:spcPct val="115000"/>
                </a:lnSpc>
                <a:spcBef>
                  <a:spcPts val="0"/>
                </a:spcBef>
                <a:spcAft>
                  <a:spcPts val="0"/>
                </a:spcAft>
                <a:buClr>
                  <a:srgbClr val="FFFFFF"/>
                </a:buClr>
                <a:buSzPts val="1200"/>
                <a:buFont typeface="El Messiri"/>
                <a:buChar char="-"/>
              </a:pPr>
              <a:r>
                <a:rPr lang="en" sz="1200">
                  <a:solidFill>
                    <a:srgbClr val="FFFFFF"/>
                  </a:solidFill>
                  <a:latin typeface="El Messiri"/>
                  <a:ea typeface="El Messiri"/>
                  <a:cs typeface="El Messiri"/>
                  <a:sym typeface="El Messiri"/>
                </a:rPr>
                <a:t>Images of size 7*7</a:t>
              </a:r>
              <a:endParaRPr sz="1200">
                <a:solidFill>
                  <a:srgbClr val="FFFFFF"/>
                </a:solidFill>
                <a:latin typeface="El Messiri"/>
                <a:ea typeface="El Messiri"/>
                <a:cs typeface="El Messiri"/>
                <a:sym typeface="El Messiri"/>
              </a:endParaRPr>
            </a:p>
            <a:p>
              <a:pPr indent="0" lvl="0" marL="0" rtl="0" algn="l">
                <a:lnSpc>
                  <a:spcPct val="115000"/>
                </a:lnSpc>
                <a:spcBef>
                  <a:spcPts val="0"/>
                </a:spcBef>
                <a:spcAft>
                  <a:spcPts val="0"/>
                </a:spcAft>
                <a:buNone/>
              </a:pPr>
              <a:r>
                <a:t/>
              </a:r>
              <a:endParaRPr sz="1200">
                <a:solidFill>
                  <a:srgbClr val="FFFFFF"/>
                </a:solidFill>
                <a:latin typeface="El Messiri"/>
                <a:ea typeface="El Messiri"/>
                <a:cs typeface="El Messiri"/>
                <a:sym typeface="El Messiri"/>
              </a:endParaRPr>
            </a:p>
          </p:txBody>
        </p:sp>
        <p:sp>
          <p:nvSpPr>
            <p:cNvPr id="606" name="Google Shape;606;p65"/>
            <p:cNvSpPr txBox="1"/>
            <p:nvPr/>
          </p:nvSpPr>
          <p:spPr>
            <a:xfrm>
              <a:off x="1256943" y="2257726"/>
              <a:ext cx="9375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990000"/>
                  </a:solidFill>
                  <a:latin typeface="El Messiri Medium"/>
                  <a:ea typeface="El Messiri Medium"/>
                  <a:cs typeface="El Messiri Medium"/>
                  <a:sym typeface="El Messiri Medium"/>
                </a:rPr>
                <a:t>Block #5</a:t>
              </a:r>
              <a:endParaRPr sz="1800">
                <a:solidFill>
                  <a:srgbClr val="990000"/>
                </a:solidFill>
                <a:latin typeface="El Messiri Medium"/>
                <a:ea typeface="El Messiri Medium"/>
                <a:cs typeface="El Messiri Medium"/>
                <a:sym typeface="El Messiri Medium"/>
              </a:endParaRPr>
            </a:p>
          </p:txBody>
        </p:sp>
      </p:grpSp>
      <p:sp>
        <p:nvSpPr>
          <p:cNvPr id="607" name="Google Shape;607;p65"/>
          <p:cNvSpPr txBox="1"/>
          <p:nvPr>
            <p:ph idx="4294967295" type="title"/>
          </p:nvPr>
        </p:nvSpPr>
        <p:spPr>
          <a:xfrm>
            <a:off x="380675" y="222825"/>
            <a:ext cx="8520600" cy="4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solidFill>
                  <a:srgbClr val="000000"/>
                </a:solidFill>
                <a:latin typeface="El Messiri"/>
                <a:ea typeface="El Messiri"/>
                <a:cs typeface="El Messiri"/>
                <a:sym typeface="El Messiri"/>
              </a:rPr>
              <a:t>Model architecture:</a:t>
            </a:r>
            <a:endParaRPr sz="2000">
              <a:solidFill>
                <a:srgbClr val="000000"/>
              </a:solidFill>
              <a:latin typeface="El Messiri"/>
              <a:ea typeface="El Messiri"/>
              <a:cs typeface="El Messiri"/>
              <a:sym typeface="El Messi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1" name="Shape 611"/>
        <p:cNvGrpSpPr/>
        <p:nvPr/>
      </p:nvGrpSpPr>
      <p:grpSpPr>
        <a:xfrm>
          <a:off x="0" y="0"/>
          <a:ext cx="0" cy="0"/>
          <a:chOff x="0" y="0"/>
          <a:chExt cx="0" cy="0"/>
        </a:xfrm>
      </p:grpSpPr>
      <p:pic>
        <p:nvPicPr>
          <p:cNvPr id="612" name="Google Shape;612;p66"/>
          <p:cNvPicPr preferRelativeResize="0"/>
          <p:nvPr/>
        </p:nvPicPr>
        <p:blipFill>
          <a:blip r:embed="rId3">
            <a:alphaModFix/>
          </a:blip>
          <a:stretch>
            <a:fillRect/>
          </a:stretch>
        </p:blipFill>
        <p:spPr>
          <a:xfrm>
            <a:off x="0" y="3186362"/>
            <a:ext cx="9144000" cy="1818775"/>
          </a:xfrm>
          <a:prstGeom prst="rect">
            <a:avLst/>
          </a:prstGeom>
          <a:noFill/>
          <a:ln>
            <a:noFill/>
          </a:ln>
        </p:spPr>
      </p:pic>
      <p:sp>
        <p:nvSpPr>
          <p:cNvPr id="613" name="Google Shape;613;p66"/>
          <p:cNvSpPr txBox="1"/>
          <p:nvPr>
            <p:ph idx="1" type="body"/>
          </p:nvPr>
        </p:nvSpPr>
        <p:spPr>
          <a:xfrm>
            <a:off x="311700" y="285675"/>
            <a:ext cx="8520600" cy="45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model takes 224x224x3 images, that how it was developed, so we have to shrink the image to the size suited for the model.</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i="1" sz="1600">
              <a:solidFill>
                <a:srgbClr val="0F0F0F"/>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Char char="-"/>
            </a:pPr>
            <a:r>
              <a:rPr lang="en" sz="1600" u="sng">
                <a:solidFill>
                  <a:srgbClr val="000000"/>
                </a:solidFill>
                <a:latin typeface="El Messiri"/>
                <a:ea typeface="El Messiri"/>
                <a:cs typeface="El Messiri"/>
                <a:sym typeface="El Messiri"/>
              </a:rPr>
              <a:t>Building the first block:</a:t>
            </a:r>
            <a:endParaRPr sz="1600" u="sng">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614" name="Google Shape;614;p6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5" name="Google Shape;615;p66"/>
          <p:cNvPicPr preferRelativeResize="0"/>
          <p:nvPr/>
        </p:nvPicPr>
        <p:blipFill>
          <a:blip r:embed="rId4">
            <a:alphaModFix/>
          </a:blip>
          <a:stretch>
            <a:fillRect/>
          </a:stretch>
        </p:blipFill>
        <p:spPr>
          <a:xfrm>
            <a:off x="981075" y="1000125"/>
            <a:ext cx="7181850" cy="1619250"/>
          </a:xfrm>
          <a:prstGeom prst="rect">
            <a:avLst/>
          </a:prstGeom>
          <a:noFill/>
          <a:ln>
            <a:noFill/>
          </a:ln>
        </p:spPr>
      </p:pic>
      <p:sp>
        <p:nvSpPr>
          <p:cNvPr id="616" name="Google Shape;616;p66"/>
          <p:cNvSpPr/>
          <p:nvPr/>
        </p:nvSpPr>
        <p:spPr>
          <a:xfrm>
            <a:off x="4134475" y="4002100"/>
            <a:ext cx="2495700" cy="178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6"/>
          <p:cNvSpPr/>
          <p:nvPr/>
        </p:nvSpPr>
        <p:spPr>
          <a:xfrm>
            <a:off x="3143875" y="4383100"/>
            <a:ext cx="2495700" cy="178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1" name="Shape 621"/>
        <p:cNvGrpSpPr/>
        <p:nvPr/>
      </p:nvGrpSpPr>
      <p:grpSpPr>
        <a:xfrm>
          <a:off x="0" y="0"/>
          <a:ext cx="0" cy="0"/>
          <a:chOff x="0" y="0"/>
          <a:chExt cx="0" cy="0"/>
        </a:xfrm>
      </p:grpSpPr>
      <p:sp>
        <p:nvSpPr>
          <p:cNvPr id="622" name="Google Shape;622;p67"/>
          <p:cNvSpPr txBox="1"/>
          <p:nvPr>
            <p:ph idx="1" type="body"/>
          </p:nvPr>
        </p:nvSpPr>
        <p:spPr>
          <a:xfrm>
            <a:off x="311700" y="400450"/>
            <a:ext cx="8520600" cy="4317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After running the first two layers, we have to follow the output shape of the features extracted from the convolution layers and make sure they are as the </a:t>
            </a:r>
            <a:r>
              <a:rPr lang="en" sz="1600">
                <a:solidFill>
                  <a:srgbClr val="000000"/>
                </a:solidFill>
                <a:latin typeface="El Messiri"/>
                <a:ea typeface="El Messiri"/>
                <a:cs typeface="El Messiri"/>
                <a:sym typeface="El Messiri"/>
              </a:rPr>
              <a:t>model</a:t>
            </a:r>
            <a:r>
              <a:rPr lang="en" sz="1600">
                <a:solidFill>
                  <a:srgbClr val="000000"/>
                </a:solidFill>
                <a:latin typeface="El Messiri"/>
                <a:ea typeface="El Messiri"/>
                <a:cs typeface="El Messiri"/>
                <a:sym typeface="El Messiri"/>
              </a:rPr>
              <a:t> is setting:</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i="1" lang="en" sz="1600">
                <a:solidFill>
                  <a:srgbClr val="FF0000"/>
                </a:solidFill>
                <a:latin typeface="El Messiri"/>
                <a:ea typeface="El Messiri"/>
                <a:cs typeface="El Messiri"/>
                <a:sym typeface="El Messiri"/>
              </a:rPr>
              <a:t>Our output summary:</a:t>
            </a:r>
            <a:endParaRPr i="1" sz="1600">
              <a:solidFill>
                <a:srgbClr val="FF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The model sets the shape must be (224, 224), so </a:t>
            </a:r>
            <a:r>
              <a:rPr i="1" lang="en" sz="1600">
                <a:solidFill>
                  <a:srgbClr val="FF0000"/>
                </a:solidFill>
                <a:latin typeface="El Messiri"/>
                <a:ea typeface="El Messiri"/>
                <a:cs typeface="El Messiri"/>
                <a:sym typeface="El Messiri"/>
              </a:rPr>
              <a:t>why we lose 2 pixels for every convolution layer?</a:t>
            </a:r>
            <a:r>
              <a:rPr lang="en" sz="1600">
                <a:solidFill>
                  <a:srgbClr val="000000"/>
                </a:solidFill>
                <a:latin typeface="El Messiri"/>
                <a:ea typeface="El Messiri"/>
                <a:cs typeface="El Messiri"/>
                <a:sym typeface="El Messiri"/>
              </a:rPr>
              <a:t>  </a:t>
            </a:r>
            <a:r>
              <a:rPr lang="en" sz="1600" u="sng">
                <a:solidFill>
                  <a:srgbClr val="0000FF"/>
                </a:solidFill>
                <a:latin typeface="El Messiri"/>
                <a:ea typeface="El Messiri"/>
                <a:cs typeface="El Messiri"/>
                <a:sym typeface="El Messiri"/>
              </a:rPr>
              <a:t>The </a:t>
            </a:r>
            <a:r>
              <a:rPr lang="en" sz="1600" u="sng">
                <a:solidFill>
                  <a:srgbClr val="0000FF"/>
                </a:solidFill>
                <a:latin typeface="El Messiri"/>
                <a:ea typeface="El Messiri"/>
                <a:cs typeface="El Messiri"/>
                <a:sym typeface="El Messiri"/>
              </a:rPr>
              <a:t>reason</a:t>
            </a:r>
            <a:r>
              <a:rPr lang="en" sz="1600" u="sng">
                <a:solidFill>
                  <a:srgbClr val="0000FF"/>
                </a:solidFill>
                <a:latin typeface="El Messiri"/>
                <a:ea typeface="El Messiri"/>
                <a:cs typeface="El Messiri"/>
                <a:sym typeface="El Messiri"/>
              </a:rPr>
              <a:t> is related to the mathematics </a:t>
            </a:r>
            <a:r>
              <a:rPr lang="en" sz="1600" u="sng">
                <a:solidFill>
                  <a:srgbClr val="0000FF"/>
                </a:solidFill>
                <a:latin typeface="El Messiri"/>
                <a:ea typeface="El Messiri"/>
                <a:cs typeface="El Messiri"/>
                <a:sym typeface="El Messiri"/>
              </a:rPr>
              <a:t>behind </a:t>
            </a:r>
            <a:r>
              <a:rPr lang="en" sz="1600" u="sng">
                <a:solidFill>
                  <a:srgbClr val="0000FF"/>
                </a:solidFill>
                <a:latin typeface="El Messiri"/>
                <a:ea typeface="El Messiri"/>
                <a:cs typeface="El Messiri"/>
                <a:sym typeface="El Messiri"/>
              </a:rPr>
              <a:t>convolution operation.</a:t>
            </a:r>
            <a:r>
              <a:rPr lang="en" sz="1600">
                <a:solidFill>
                  <a:srgbClr val="000000"/>
                </a:solidFill>
                <a:latin typeface="El Messiri"/>
                <a:ea typeface="El Messiri"/>
                <a:cs typeface="El Messiri"/>
                <a:sym typeface="El Messiri"/>
              </a:rPr>
              <a:t> </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rPr lang="en" sz="1600">
                <a:solidFill>
                  <a:srgbClr val="000000"/>
                </a:solidFill>
                <a:latin typeface="El Messiri"/>
                <a:ea typeface="El Messiri"/>
                <a:cs typeface="El Messiri"/>
                <a:sym typeface="El Messiri"/>
              </a:rPr>
              <a:t>The </a:t>
            </a:r>
            <a:r>
              <a:rPr lang="en" sz="1600">
                <a:solidFill>
                  <a:srgbClr val="FF0000"/>
                </a:solidFill>
                <a:latin typeface="El Messiri"/>
                <a:ea typeface="El Messiri"/>
                <a:cs typeface="El Messiri"/>
                <a:sym typeface="El Messiri"/>
              </a:rPr>
              <a:t>solution </a:t>
            </a:r>
            <a:r>
              <a:rPr lang="en" sz="1600">
                <a:solidFill>
                  <a:srgbClr val="000000"/>
                </a:solidFill>
                <a:latin typeface="El Messiri"/>
                <a:ea typeface="El Messiri"/>
                <a:cs typeface="El Messiri"/>
                <a:sym typeface="El Messiri"/>
              </a:rPr>
              <a:t>is to apply the padding.</a:t>
            </a:r>
            <a:endParaRPr sz="1600">
              <a:solidFill>
                <a:srgbClr val="000000"/>
              </a:solidFill>
              <a:latin typeface="El Messiri"/>
              <a:ea typeface="El Messiri"/>
              <a:cs typeface="El Messiri"/>
              <a:sym typeface="El Messiri"/>
            </a:endParaRPr>
          </a:p>
        </p:txBody>
      </p:sp>
      <p:sp>
        <p:nvSpPr>
          <p:cNvPr id="623" name="Google Shape;623;p6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24" name="Google Shape;624;p67"/>
          <p:cNvPicPr preferRelativeResize="0"/>
          <p:nvPr/>
        </p:nvPicPr>
        <p:blipFill>
          <a:blip r:embed="rId3">
            <a:alphaModFix/>
          </a:blip>
          <a:stretch>
            <a:fillRect/>
          </a:stretch>
        </p:blipFill>
        <p:spPr>
          <a:xfrm>
            <a:off x="1676400" y="1552575"/>
            <a:ext cx="5353050" cy="1948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8" name="Shape 628"/>
        <p:cNvGrpSpPr/>
        <p:nvPr/>
      </p:nvGrpSpPr>
      <p:grpSpPr>
        <a:xfrm>
          <a:off x="0" y="0"/>
          <a:ext cx="0" cy="0"/>
          <a:chOff x="0" y="0"/>
          <a:chExt cx="0" cy="0"/>
        </a:xfrm>
      </p:grpSpPr>
      <p:sp>
        <p:nvSpPr>
          <p:cNvPr id="629" name="Google Shape;629;p68"/>
          <p:cNvSpPr txBox="1"/>
          <p:nvPr>
            <p:ph idx="1" type="body"/>
          </p:nvPr>
        </p:nvSpPr>
        <p:spPr>
          <a:xfrm>
            <a:off x="311700" y="489725"/>
            <a:ext cx="8520600" cy="41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i="1" lang="en" sz="1600">
                <a:solidFill>
                  <a:srgbClr val="FF0000"/>
                </a:solidFill>
                <a:latin typeface="El Messiri"/>
                <a:ea typeface="El Messiri"/>
                <a:cs typeface="El Messiri"/>
                <a:sym typeface="El Messiri"/>
              </a:rPr>
              <a:t>The output now will be:</a:t>
            </a:r>
            <a:endParaRPr i="1" sz="1600">
              <a:solidFill>
                <a:srgbClr val="FF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630" name="Google Shape;630;p6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1" name="Google Shape;631;p68"/>
          <p:cNvPicPr preferRelativeResize="0"/>
          <p:nvPr/>
        </p:nvPicPr>
        <p:blipFill>
          <a:blip r:embed="rId3">
            <a:alphaModFix/>
          </a:blip>
          <a:stretch>
            <a:fillRect/>
          </a:stretch>
        </p:blipFill>
        <p:spPr>
          <a:xfrm>
            <a:off x="0" y="427184"/>
            <a:ext cx="9144001" cy="936332"/>
          </a:xfrm>
          <a:prstGeom prst="rect">
            <a:avLst/>
          </a:prstGeom>
          <a:noFill/>
          <a:ln>
            <a:noFill/>
          </a:ln>
        </p:spPr>
      </p:pic>
      <p:pic>
        <p:nvPicPr>
          <p:cNvPr id="632" name="Google Shape;632;p68"/>
          <p:cNvPicPr preferRelativeResize="0"/>
          <p:nvPr/>
        </p:nvPicPr>
        <p:blipFill>
          <a:blip r:embed="rId4">
            <a:alphaModFix/>
          </a:blip>
          <a:stretch>
            <a:fillRect/>
          </a:stretch>
        </p:blipFill>
        <p:spPr>
          <a:xfrm>
            <a:off x="1300163" y="1790700"/>
            <a:ext cx="6391275" cy="2324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6" name="Shape 636"/>
        <p:cNvGrpSpPr/>
        <p:nvPr/>
      </p:nvGrpSpPr>
      <p:grpSpPr>
        <a:xfrm>
          <a:off x="0" y="0"/>
          <a:ext cx="0" cy="0"/>
          <a:chOff x="0" y="0"/>
          <a:chExt cx="0" cy="0"/>
        </a:xfrm>
      </p:grpSpPr>
      <p:sp>
        <p:nvSpPr>
          <p:cNvPr id="637" name="Google Shape;637;p69"/>
          <p:cNvSpPr txBox="1"/>
          <p:nvPr>
            <p:ph idx="1" type="body"/>
          </p:nvPr>
        </p:nvSpPr>
        <p:spPr>
          <a:xfrm>
            <a:off x="311700" y="464525"/>
            <a:ext cx="8520600" cy="4320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Then, we will display the feature map after the first block in this way:</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The feature map will be like:</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638" name="Google Shape;638;p6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9" name="Google Shape;639;p69"/>
          <p:cNvPicPr preferRelativeResize="0"/>
          <p:nvPr/>
        </p:nvPicPr>
        <p:blipFill>
          <a:blip r:embed="rId3">
            <a:alphaModFix/>
          </a:blip>
          <a:stretch>
            <a:fillRect/>
          </a:stretch>
        </p:blipFill>
        <p:spPr>
          <a:xfrm>
            <a:off x="889900" y="870425"/>
            <a:ext cx="3958924" cy="187927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3" name="Shape 643"/>
        <p:cNvGrpSpPr/>
        <p:nvPr/>
      </p:nvGrpSpPr>
      <p:grpSpPr>
        <a:xfrm>
          <a:off x="0" y="0"/>
          <a:ext cx="0" cy="0"/>
          <a:chOff x="0" y="0"/>
          <a:chExt cx="0" cy="0"/>
        </a:xfrm>
      </p:grpSpPr>
      <p:sp>
        <p:nvSpPr>
          <p:cNvPr id="644" name="Google Shape;644;p7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5" name="Google Shape;645;p70"/>
          <p:cNvPicPr preferRelativeResize="0"/>
          <p:nvPr/>
        </p:nvPicPr>
        <p:blipFill rotWithShape="1">
          <a:blip r:embed="rId3">
            <a:alphaModFix/>
          </a:blip>
          <a:srcRect b="7206" l="10829" r="8836" t="8504"/>
          <a:stretch/>
        </p:blipFill>
        <p:spPr>
          <a:xfrm>
            <a:off x="1309690" y="0"/>
            <a:ext cx="6536211"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9" name="Shape 649"/>
        <p:cNvGrpSpPr/>
        <p:nvPr/>
      </p:nvGrpSpPr>
      <p:grpSpPr>
        <a:xfrm>
          <a:off x="0" y="0"/>
          <a:ext cx="0" cy="0"/>
          <a:chOff x="0" y="0"/>
          <a:chExt cx="0" cy="0"/>
        </a:xfrm>
      </p:grpSpPr>
      <p:sp>
        <p:nvSpPr>
          <p:cNvPr id="650" name="Google Shape;650;p71"/>
          <p:cNvSpPr txBox="1"/>
          <p:nvPr>
            <p:ph idx="1" type="body"/>
          </p:nvPr>
        </p:nvSpPr>
        <p:spPr>
          <a:xfrm>
            <a:off x="311700" y="539975"/>
            <a:ext cx="8520600" cy="421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activation function is by default `activation=”vgg16”`,  but the model uses “ReLU”:</a:t>
            </a:r>
            <a:endParaRPr sz="1600">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For example, we can set it as “ReLU” which is “Rectified Linear Unit activation”.</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Some other activation functions give us some result whether it is positive, how positive the number is, and of the result is negative, then how negative the number is.</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“relu” ⇒ if that result is positive, it says how much is positive. If it is negative, it just says 0, so it just cut-off the connection with the next neuron.</a:t>
            </a:r>
            <a:endParaRPr sz="1600">
              <a:solidFill>
                <a:srgbClr val="000000"/>
              </a:solidFill>
              <a:latin typeface="El Messiri"/>
              <a:ea typeface="El Messiri"/>
              <a:cs typeface="El Messiri"/>
              <a:sym typeface="El Messiri"/>
            </a:endParaRPr>
          </a:p>
          <a:p>
            <a:pPr indent="-330200" lvl="0" marL="457200" rtl="0" algn="l">
              <a:spcBef>
                <a:spcPts val="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To set the relu activation:</a:t>
            </a:r>
            <a:endParaRPr sz="1600">
              <a:solidFill>
                <a:srgbClr val="000000"/>
              </a:solidFill>
              <a:latin typeface="El Messiri"/>
              <a:ea typeface="El Messiri"/>
              <a:cs typeface="El Messiri"/>
              <a:sym typeface="El Messiri"/>
            </a:endParaRPr>
          </a:p>
          <a:p>
            <a:pPr indent="0" lvl="0" marL="45720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457200" rtl="0" algn="l">
              <a:spcBef>
                <a:spcPts val="120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00000"/>
                </a:solidFill>
                <a:latin typeface="El Messiri"/>
                <a:ea typeface="El Messiri"/>
                <a:cs typeface="El Messiri"/>
                <a:sym typeface="El Messiri"/>
              </a:rPr>
              <a:t>Then the feature map will be:</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651" name="Google Shape;651;p7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2" name="Google Shape;652;p71"/>
          <p:cNvPicPr preferRelativeResize="0"/>
          <p:nvPr/>
        </p:nvPicPr>
        <p:blipFill>
          <a:blip r:embed="rId3">
            <a:alphaModFix/>
          </a:blip>
          <a:stretch>
            <a:fillRect/>
          </a:stretch>
        </p:blipFill>
        <p:spPr>
          <a:xfrm>
            <a:off x="0" y="2773908"/>
            <a:ext cx="9144001" cy="8148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cxnSp>
        <p:nvCxnSpPr>
          <p:cNvPr id="102" name="Google Shape;102;p18"/>
          <p:cNvCxnSpPr/>
          <p:nvPr/>
        </p:nvCxnSpPr>
        <p:spPr>
          <a:xfrm>
            <a:off x="802225" y="1390075"/>
            <a:ext cx="2137800" cy="18000"/>
          </a:xfrm>
          <a:prstGeom prst="straightConnector1">
            <a:avLst/>
          </a:prstGeom>
          <a:noFill/>
          <a:ln cap="flat" cmpd="sng" w="9525">
            <a:solidFill>
              <a:srgbClr val="000000"/>
            </a:solidFill>
            <a:prstDash val="solid"/>
            <a:round/>
            <a:headEnd len="med" w="med" type="none"/>
            <a:tailEnd len="med" w="med" type="none"/>
          </a:ln>
        </p:spPr>
      </p:cxnSp>
      <p:cxnSp>
        <p:nvCxnSpPr>
          <p:cNvPr id="103" name="Google Shape;103;p18"/>
          <p:cNvCxnSpPr/>
          <p:nvPr/>
        </p:nvCxnSpPr>
        <p:spPr>
          <a:xfrm>
            <a:off x="802225" y="1717400"/>
            <a:ext cx="2137800" cy="18000"/>
          </a:xfrm>
          <a:prstGeom prst="straightConnector1">
            <a:avLst/>
          </a:prstGeom>
          <a:noFill/>
          <a:ln cap="flat" cmpd="sng" w="9525">
            <a:solidFill>
              <a:srgbClr val="000000"/>
            </a:solidFill>
            <a:prstDash val="solid"/>
            <a:round/>
            <a:headEnd len="med" w="med" type="none"/>
            <a:tailEnd len="med" w="med" type="none"/>
          </a:ln>
        </p:spPr>
      </p:cxnSp>
      <p:sp>
        <p:nvSpPr>
          <p:cNvPr id="104" name="Google Shape;104;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6" name="Shape 656"/>
        <p:cNvGrpSpPr/>
        <p:nvPr/>
      </p:nvGrpSpPr>
      <p:grpSpPr>
        <a:xfrm>
          <a:off x="0" y="0"/>
          <a:ext cx="0" cy="0"/>
          <a:chOff x="0" y="0"/>
          <a:chExt cx="0" cy="0"/>
        </a:xfrm>
      </p:grpSpPr>
      <p:sp>
        <p:nvSpPr>
          <p:cNvPr id="657" name="Google Shape;657;p72"/>
          <p:cNvSpPr txBox="1"/>
          <p:nvPr>
            <p:ph idx="1" type="body"/>
          </p:nvPr>
        </p:nvSpPr>
        <p:spPr>
          <a:xfrm>
            <a:off x="6431125" y="1293575"/>
            <a:ext cx="2664600" cy="16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feature map will have many black images, This also takes the concept of cutting off the neuron if the result number is negative.</a:t>
            </a:r>
            <a:endParaRPr sz="1600">
              <a:solidFill>
                <a:srgbClr val="000000"/>
              </a:solidFill>
              <a:latin typeface="El Messiri"/>
              <a:ea typeface="El Messiri"/>
              <a:cs typeface="El Messiri"/>
              <a:sym typeface="El Messiri"/>
            </a:endParaRPr>
          </a:p>
          <a:p>
            <a:pPr indent="0" lvl="0" marL="0" rtl="0" algn="l">
              <a:spcBef>
                <a:spcPts val="1200"/>
              </a:spcBef>
              <a:spcAft>
                <a:spcPts val="1200"/>
              </a:spcAft>
              <a:buNone/>
            </a:pPr>
            <a:r>
              <a:t/>
            </a:r>
            <a:endParaRPr sz="1600">
              <a:solidFill>
                <a:srgbClr val="000000"/>
              </a:solidFill>
              <a:latin typeface="El Messiri"/>
              <a:ea typeface="El Messiri"/>
              <a:cs typeface="El Messiri"/>
              <a:sym typeface="El Messiri"/>
            </a:endParaRPr>
          </a:p>
        </p:txBody>
      </p:sp>
      <p:sp>
        <p:nvSpPr>
          <p:cNvPr id="658" name="Google Shape;658;p7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9" name="Google Shape;659;p72"/>
          <p:cNvPicPr preferRelativeResize="0"/>
          <p:nvPr/>
        </p:nvPicPr>
        <p:blipFill rotWithShape="1">
          <a:blip r:embed="rId3">
            <a:alphaModFix/>
          </a:blip>
          <a:srcRect b="8361" l="10768" r="8383" t="8353"/>
          <a:stretch/>
        </p:blipFill>
        <p:spPr>
          <a:xfrm>
            <a:off x="19175" y="76200"/>
            <a:ext cx="6358650" cy="49127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3" name="Shape 663"/>
        <p:cNvGrpSpPr/>
        <p:nvPr/>
      </p:nvGrpSpPr>
      <p:grpSpPr>
        <a:xfrm>
          <a:off x="0" y="0"/>
          <a:ext cx="0" cy="0"/>
          <a:chOff x="0" y="0"/>
          <a:chExt cx="0" cy="0"/>
        </a:xfrm>
      </p:grpSpPr>
      <p:sp>
        <p:nvSpPr>
          <p:cNvPr id="664" name="Google Shape;664;p73"/>
          <p:cNvSpPr txBox="1"/>
          <p:nvPr>
            <p:ph idx="1" type="body"/>
          </p:nvPr>
        </p:nvSpPr>
        <p:spPr>
          <a:xfrm>
            <a:off x="311700" y="459775"/>
            <a:ext cx="8520600" cy="422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u="sng">
                <a:solidFill>
                  <a:srgbClr val="0F0F0F"/>
                </a:solidFill>
                <a:latin typeface="El Messiri"/>
                <a:ea typeface="El Messiri"/>
                <a:cs typeface="El Messiri"/>
                <a:sym typeface="El Messiri"/>
              </a:rPr>
              <a:t>Building the second block:</a:t>
            </a:r>
            <a:endParaRPr sz="1600" u="sng">
              <a:solidFill>
                <a:srgbClr val="0F0F0F"/>
              </a:solidFill>
              <a:latin typeface="El Messiri"/>
              <a:ea typeface="El Messiri"/>
              <a:cs typeface="El Messiri"/>
              <a:sym typeface="El Messiri"/>
            </a:endParaRPr>
          </a:p>
          <a:p>
            <a:pPr indent="0" lvl="0" marL="0" rtl="0" algn="l">
              <a:spcBef>
                <a:spcPts val="1200"/>
              </a:spcBef>
              <a:spcAft>
                <a:spcPts val="0"/>
              </a:spcAft>
              <a:buNone/>
            </a:pPr>
            <a:r>
              <a:t/>
            </a:r>
            <a:endParaRPr sz="1600" u="sng">
              <a:solidFill>
                <a:srgbClr val="0F0F0F"/>
              </a:solidFill>
              <a:latin typeface="El Messiri"/>
              <a:ea typeface="El Messiri"/>
              <a:cs typeface="El Messiri"/>
              <a:sym typeface="El Messiri"/>
            </a:endParaRPr>
          </a:p>
          <a:p>
            <a:pPr indent="0" lvl="0" marL="0" rtl="0" algn="l">
              <a:spcBef>
                <a:spcPts val="1200"/>
              </a:spcBef>
              <a:spcAft>
                <a:spcPts val="0"/>
              </a:spcAft>
              <a:buNone/>
            </a:pPr>
            <a:r>
              <a:t/>
            </a:r>
            <a:endParaRPr sz="1600" u="sng">
              <a:solidFill>
                <a:srgbClr val="0F0F0F"/>
              </a:solidFill>
              <a:latin typeface="El Messiri"/>
              <a:ea typeface="El Messiri"/>
              <a:cs typeface="El Messiri"/>
              <a:sym typeface="El Messiri"/>
            </a:endParaRPr>
          </a:p>
          <a:p>
            <a:pPr indent="0" lvl="0" marL="0" rtl="0" algn="l">
              <a:spcBef>
                <a:spcPts val="1200"/>
              </a:spcBef>
              <a:spcAft>
                <a:spcPts val="0"/>
              </a:spcAft>
              <a:buNone/>
            </a:pPr>
            <a:r>
              <a:rPr lang="en" sz="1600">
                <a:solidFill>
                  <a:srgbClr val="0F0F0F"/>
                </a:solidFill>
                <a:latin typeface="El Messiri"/>
                <a:ea typeface="El Messiri"/>
                <a:cs typeface="El Messiri"/>
                <a:sym typeface="El Messiri"/>
              </a:rPr>
              <a:t>The feature map will be:</a:t>
            </a:r>
            <a:endParaRPr sz="1600">
              <a:solidFill>
                <a:srgbClr val="0F0F0F"/>
              </a:solidFill>
              <a:latin typeface="El Messiri"/>
              <a:ea typeface="El Messiri"/>
              <a:cs typeface="El Messiri"/>
              <a:sym typeface="El Messiri"/>
            </a:endParaRPr>
          </a:p>
          <a:p>
            <a:pPr indent="0" lvl="0" marL="0" rtl="0" algn="l">
              <a:spcBef>
                <a:spcPts val="1200"/>
              </a:spcBef>
              <a:spcAft>
                <a:spcPts val="0"/>
              </a:spcAft>
              <a:buNone/>
            </a:pPr>
            <a:r>
              <a:t/>
            </a:r>
            <a:endParaRPr sz="1600" u="sng">
              <a:solidFill>
                <a:srgbClr val="0F0F0F"/>
              </a:solidFill>
              <a:latin typeface="El Messiri"/>
              <a:ea typeface="El Messiri"/>
              <a:cs typeface="El Messiri"/>
              <a:sym typeface="El Messiri"/>
            </a:endParaRPr>
          </a:p>
          <a:p>
            <a:pPr indent="0" lvl="0" marL="0" rtl="0" algn="l">
              <a:spcBef>
                <a:spcPts val="1200"/>
              </a:spcBef>
              <a:spcAft>
                <a:spcPts val="1200"/>
              </a:spcAft>
              <a:buNone/>
            </a:pPr>
            <a:r>
              <a:t/>
            </a:r>
            <a:endParaRPr sz="1600" u="sng">
              <a:solidFill>
                <a:srgbClr val="0F0F0F"/>
              </a:solidFill>
              <a:latin typeface="El Messiri"/>
              <a:ea typeface="El Messiri"/>
              <a:cs typeface="El Messiri"/>
              <a:sym typeface="El Messiri"/>
            </a:endParaRPr>
          </a:p>
        </p:txBody>
      </p:sp>
      <p:sp>
        <p:nvSpPr>
          <p:cNvPr id="665" name="Google Shape;665;p7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66" name="Google Shape;666;p73"/>
          <p:cNvPicPr preferRelativeResize="0"/>
          <p:nvPr/>
        </p:nvPicPr>
        <p:blipFill>
          <a:blip r:embed="rId3">
            <a:alphaModFix/>
          </a:blip>
          <a:stretch>
            <a:fillRect/>
          </a:stretch>
        </p:blipFill>
        <p:spPr>
          <a:xfrm>
            <a:off x="0" y="871958"/>
            <a:ext cx="9144001" cy="961183"/>
          </a:xfrm>
          <a:prstGeom prst="rect">
            <a:avLst/>
          </a:prstGeom>
          <a:noFill/>
          <a:ln>
            <a:noFill/>
          </a:ln>
        </p:spPr>
      </p:pic>
      <p:pic>
        <p:nvPicPr>
          <p:cNvPr id="667" name="Google Shape;667;p73"/>
          <p:cNvPicPr preferRelativeResize="0"/>
          <p:nvPr/>
        </p:nvPicPr>
        <p:blipFill rotWithShape="1">
          <a:blip r:embed="rId4">
            <a:alphaModFix/>
          </a:blip>
          <a:srcRect b="47293" l="10672" r="8473" t="9469"/>
          <a:stretch/>
        </p:blipFill>
        <p:spPr>
          <a:xfrm>
            <a:off x="970122" y="2074225"/>
            <a:ext cx="7462328" cy="2993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1" name="Shape 671"/>
        <p:cNvGrpSpPr/>
        <p:nvPr/>
      </p:nvGrpSpPr>
      <p:grpSpPr>
        <a:xfrm>
          <a:off x="0" y="0"/>
          <a:ext cx="0" cy="0"/>
          <a:chOff x="0" y="0"/>
          <a:chExt cx="0" cy="0"/>
        </a:xfrm>
      </p:grpSpPr>
      <p:sp>
        <p:nvSpPr>
          <p:cNvPr id="672" name="Google Shape;672;p74"/>
          <p:cNvSpPr txBox="1"/>
          <p:nvPr>
            <p:ph type="title"/>
          </p:nvPr>
        </p:nvSpPr>
        <p:spPr>
          <a:xfrm>
            <a:off x="311700" y="445025"/>
            <a:ext cx="8520600" cy="417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The model summary:</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u="sng">
              <a:solidFill>
                <a:srgbClr val="000000"/>
              </a:solidFill>
              <a:latin typeface="El Messiri"/>
              <a:ea typeface="El Messiri"/>
              <a:cs typeface="El Messiri"/>
              <a:sym typeface="El Messiri"/>
            </a:endParaRPr>
          </a:p>
        </p:txBody>
      </p:sp>
      <p:sp>
        <p:nvSpPr>
          <p:cNvPr id="673" name="Google Shape;673;p7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74" name="Google Shape;674;p74"/>
          <p:cNvPicPr preferRelativeResize="0"/>
          <p:nvPr/>
        </p:nvPicPr>
        <p:blipFill>
          <a:blip r:embed="rId3">
            <a:alphaModFix/>
          </a:blip>
          <a:stretch>
            <a:fillRect/>
          </a:stretch>
        </p:blipFill>
        <p:spPr>
          <a:xfrm>
            <a:off x="1362075" y="904875"/>
            <a:ext cx="6419850" cy="40957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8" name="Shape 678"/>
        <p:cNvGrpSpPr/>
        <p:nvPr/>
      </p:nvGrpSpPr>
      <p:grpSpPr>
        <a:xfrm>
          <a:off x="0" y="0"/>
          <a:ext cx="0" cy="0"/>
          <a:chOff x="0" y="0"/>
          <a:chExt cx="0" cy="0"/>
        </a:xfrm>
      </p:grpSpPr>
      <p:sp>
        <p:nvSpPr>
          <p:cNvPr id="679" name="Google Shape;679;p75"/>
          <p:cNvSpPr txBox="1"/>
          <p:nvPr>
            <p:ph type="title"/>
          </p:nvPr>
        </p:nvSpPr>
        <p:spPr>
          <a:xfrm>
            <a:off x="311700" y="374975"/>
            <a:ext cx="8520600" cy="456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u="sng">
                <a:solidFill>
                  <a:srgbClr val="0F0F0F"/>
                </a:solidFill>
                <a:latin typeface="El Messiri"/>
                <a:ea typeface="El Messiri"/>
                <a:cs typeface="El Messiri"/>
                <a:sym typeface="El Messiri"/>
              </a:rPr>
              <a:t>Building the third block:</a:t>
            </a:r>
            <a:endParaRPr sz="1600" u="sng">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u="sng">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u="sng">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u="sng">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u="sng">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u="sng">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rPr lang="en" sz="1600">
                <a:solidFill>
                  <a:srgbClr val="0F0F0F"/>
                </a:solidFill>
                <a:latin typeface="El Messiri"/>
                <a:ea typeface="El Messiri"/>
                <a:cs typeface="El Messiri"/>
                <a:sym typeface="El Messiri"/>
              </a:rPr>
              <a:t>The model summary:</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F0F0F"/>
              </a:solidFill>
              <a:latin typeface="El Messiri"/>
              <a:ea typeface="El Messiri"/>
              <a:cs typeface="El Messiri"/>
              <a:sym typeface="El Messiri"/>
            </a:endParaRPr>
          </a:p>
        </p:txBody>
      </p:sp>
      <p:sp>
        <p:nvSpPr>
          <p:cNvPr id="680" name="Google Shape;680;p7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1" name="Google Shape;681;p75"/>
          <p:cNvPicPr preferRelativeResize="0"/>
          <p:nvPr/>
        </p:nvPicPr>
        <p:blipFill>
          <a:blip r:embed="rId3">
            <a:alphaModFix/>
          </a:blip>
          <a:stretch>
            <a:fillRect/>
          </a:stretch>
        </p:blipFill>
        <p:spPr>
          <a:xfrm>
            <a:off x="0" y="834870"/>
            <a:ext cx="9144001" cy="1187759"/>
          </a:xfrm>
          <a:prstGeom prst="rect">
            <a:avLst/>
          </a:prstGeom>
          <a:noFill/>
          <a:ln>
            <a:noFill/>
          </a:ln>
        </p:spPr>
      </p:pic>
      <p:pic>
        <p:nvPicPr>
          <p:cNvPr id="682" name="Google Shape;682;p75"/>
          <p:cNvPicPr preferRelativeResize="0"/>
          <p:nvPr/>
        </p:nvPicPr>
        <p:blipFill>
          <a:blip r:embed="rId4">
            <a:alphaModFix/>
          </a:blip>
          <a:stretch>
            <a:fillRect/>
          </a:stretch>
        </p:blipFill>
        <p:spPr>
          <a:xfrm>
            <a:off x="1595438" y="2519363"/>
            <a:ext cx="6257925" cy="22383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6" name="Shape 686"/>
        <p:cNvGrpSpPr/>
        <p:nvPr/>
      </p:nvGrpSpPr>
      <p:grpSpPr>
        <a:xfrm>
          <a:off x="0" y="0"/>
          <a:ext cx="0" cy="0"/>
          <a:chOff x="0" y="0"/>
          <a:chExt cx="0" cy="0"/>
        </a:xfrm>
      </p:grpSpPr>
      <p:sp>
        <p:nvSpPr>
          <p:cNvPr id="687" name="Google Shape;687;p76"/>
          <p:cNvSpPr txBox="1"/>
          <p:nvPr>
            <p:ph type="title"/>
          </p:nvPr>
        </p:nvSpPr>
        <p:spPr>
          <a:xfrm>
            <a:off x="153850" y="368825"/>
            <a:ext cx="1887300" cy="4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F0F0F"/>
                </a:solidFill>
                <a:latin typeface="El Messiri"/>
                <a:ea typeface="El Messiri"/>
                <a:cs typeface="El Messiri"/>
                <a:sym typeface="El Messiri"/>
              </a:rPr>
              <a:t>The feature map:</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rPr i="1" lang="en" sz="1600" u="sng">
                <a:solidFill>
                  <a:srgbClr val="FF0000"/>
                </a:solidFill>
                <a:latin typeface="El Messiri"/>
                <a:ea typeface="El Messiri"/>
                <a:cs typeface="El Messiri"/>
                <a:sym typeface="El Messiri"/>
              </a:rPr>
              <a:t>So clear that:</a:t>
            </a:r>
            <a:endParaRPr i="1" sz="1600" u="sng">
              <a:solidFill>
                <a:srgbClr val="FF0000"/>
              </a:solidFill>
              <a:latin typeface="El Messiri"/>
              <a:ea typeface="El Messiri"/>
              <a:cs typeface="El Messiri"/>
              <a:sym typeface="El Messiri"/>
            </a:endParaRPr>
          </a:p>
          <a:p>
            <a:pPr indent="0" lvl="0" marL="0" rtl="0" algn="l">
              <a:spcBef>
                <a:spcPts val="0"/>
              </a:spcBef>
              <a:spcAft>
                <a:spcPts val="0"/>
              </a:spcAft>
              <a:buNone/>
            </a:pPr>
            <a:r>
              <a:rPr lang="en" sz="1600">
                <a:solidFill>
                  <a:srgbClr val="0F0F0F"/>
                </a:solidFill>
                <a:latin typeface="El Messiri"/>
                <a:ea typeface="El Messiri"/>
                <a:cs typeface="El Messiri"/>
                <a:sym typeface="El Messiri"/>
              </a:rPr>
              <a:t>The further we go into the network, the features are extracted </a:t>
            </a:r>
            <a:r>
              <a:rPr lang="en" sz="1600">
                <a:solidFill>
                  <a:srgbClr val="000000"/>
                </a:solidFill>
                <a:latin typeface="El Messiri"/>
                <a:ea typeface="El Messiri"/>
                <a:cs typeface="El Messiri"/>
                <a:sym typeface="El Messiri"/>
              </a:rPr>
              <a:t>more in detail</a:t>
            </a:r>
            <a:r>
              <a:rPr lang="en" sz="1600">
                <a:solidFill>
                  <a:srgbClr val="0F0F0F"/>
                </a:solidFill>
                <a:latin typeface="El Messiri"/>
                <a:ea typeface="El Messiri"/>
                <a:cs typeface="El Messiri"/>
                <a:sym typeface="El Messiri"/>
              </a:rPr>
              <a:t>.</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rPr lang="en" sz="1600">
                <a:solidFill>
                  <a:srgbClr val="0F0F0F"/>
                </a:solidFill>
                <a:latin typeface="El Messiri"/>
                <a:ea typeface="El Messiri"/>
                <a:cs typeface="El Messiri"/>
                <a:sym typeface="El Messiri"/>
              </a:rPr>
              <a:t>&amp;&amp; The more we are going depth, the smaller the features are getting the more simpler, but the number of features is increasing.</a:t>
            </a:r>
            <a:endParaRPr sz="1600">
              <a:solidFill>
                <a:srgbClr val="0F0F0F"/>
              </a:solidFill>
              <a:latin typeface="El Messiri"/>
              <a:ea typeface="El Messiri"/>
              <a:cs typeface="El Messiri"/>
              <a:sym typeface="El Messiri"/>
            </a:endParaRPr>
          </a:p>
        </p:txBody>
      </p:sp>
      <p:sp>
        <p:nvSpPr>
          <p:cNvPr id="688" name="Google Shape;688;p7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9" name="Google Shape;689;p76"/>
          <p:cNvPicPr preferRelativeResize="0"/>
          <p:nvPr/>
        </p:nvPicPr>
        <p:blipFill rotWithShape="1">
          <a:blip r:embed="rId3">
            <a:alphaModFix/>
          </a:blip>
          <a:srcRect b="8939" l="11420" r="9050" t="10447"/>
          <a:stretch/>
        </p:blipFill>
        <p:spPr>
          <a:xfrm>
            <a:off x="1960025" y="0"/>
            <a:ext cx="6766274"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3" name="Shape 693"/>
        <p:cNvGrpSpPr/>
        <p:nvPr/>
      </p:nvGrpSpPr>
      <p:grpSpPr>
        <a:xfrm>
          <a:off x="0" y="0"/>
          <a:ext cx="0" cy="0"/>
          <a:chOff x="0" y="0"/>
          <a:chExt cx="0" cy="0"/>
        </a:xfrm>
      </p:grpSpPr>
      <p:sp>
        <p:nvSpPr>
          <p:cNvPr id="694" name="Google Shape;694;p77"/>
          <p:cNvSpPr txBox="1"/>
          <p:nvPr>
            <p:ph type="title"/>
          </p:nvPr>
        </p:nvSpPr>
        <p:spPr>
          <a:xfrm>
            <a:off x="311700" y="445025"/>
            <a:ext cx="8520600" cy="416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u="sng">
                <a:solidFill>
                  <a:srgbClr val="000000"/>
                </a:solidFill>
                <a:latin typeface="El Messiri"/>
                <a:ea typeface="El Messiri"/>
                <a:cs typeface="El Messiri"/>
                <a:sym typeface="El Messiri"/>
              </a:rPr>
              <a:t>Building 4th, 5th, and 6th blocks:</a:t>
            </a:r>
            <a:endParaRPr sz="1600" u="sng">
              <a:solidFill>
                <a:srgbClr val="000000"/>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00000"/>
              </a:solidFill>
              <a:latin typeface="El Messiri"/>
              <a:ea typeface="El Messiri"/>
              <a:cs typeface="El Messiri"/>
              <a:sym typeface="El Messiri"/>
            </a:endParaRPr>
          </a:p>
        </p:txBody>
      </p:sp>
      <p:sp>
        <p:nvSpPr>
          <p:cNvPr id="695" name="Google Shape;695;p7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6" name="Google Shape;696;p77"/>
          <p:cNvPicPr preferRelativeResize="0"/>
          <p:nvPr/>
        </p:nvPicPr>
        <p:blipFill>
          <a:blip r:embed="rId3">
            <a:alphaModFix/>
          </a:blip>
          <a:stretch>
            <a:fillRect/>
          </a:stretch>
        </p:blipFill>
        <p:spPr>
          <a:xfrm>
            <a:off x="0" y="907985"/>
            <a:ext cx="9143999" cy="3327530"/>
          </a:xfrm>
          <a:prstGeom prst="rect">
            <a:avLst/>
          </a:prstGeom>
          <a:noFill/>
          <a:ln>
            <a:noFill/>
          </a:ln>
        </p:spPr>
      </p:pic>
      <p:sp>
        <p:nvSpPr>
          <p:cNvPr id="697" name="Google Shape;697;p77"/>
          <p:cNvSpPr/>
          <p:nvPr/>
        </p:nvSpPr>
        <p:spPr>
          <a:xfrm>
            <a:off x="4259700" y="4037875"/>
            <a:ext cx="4884300" cy="197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1" name="Shape 701"/>
        <p:cNvGrpSpPr/>
        <p:nvPr/>
      </p:nvGrpSpPr>
      <p:grpSpPr>
        <a:xfrm>
          <a:off x="0" y="0"/>
          <a:ext cx="0" cy="0"/>
          <a:chOff x="0" y="0"/>
          <a:chExt cx="0" cy="0"/>
        </a:xfrm>
      </p:grpSpPr>
      <p:sp>
        <p:nvSpPr>
          <p:cNvPr id="702" name="Google Shape;702;p78"/>
          <p:cNvSpPr txBox="1"/>
          <p:nvPr>
            <p:ph type="title"/>
          </p:nvPr>
        </p:nvSpPr>
        <p:spPr>
          <a:xfrm>
            <a:off x="311700" y="445025"/>
            <a:ext cx="8520600" cy="412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F0F0F"/>
                </a:solidFill>
                <a:latin typeface="El Messiri"/>
                <a:ea typeface="El Messiri"/>
                <a:cs typeface="El Messiri"/>
                <a:sym typeface="El Messiri"/>
              </a:rPr>
              <a:t>The model summary:</a:t>
            </a:r>
            <a:endParaRPr sz="1600">
              <a:solidFill>
                <a:srgbClr val="0F0F0F"/>
              </a:solidFill>
              <a:latin typeface="El Messiri"/>
              <a:ea typeface="El Messiri"/>
              <a:cs typeface="El Messiri"/>
              <a:sym typeface="El Messiri"/>
            </a:endParaRPr>
          </a:p>
        </p:txBody>
      </p:sp>
      <p:sp>
        <p:nvSpPr>
          <p:cNvPr id="703" name="Google Shape;703;p7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04" name="Google Shape;704;p78"/>
          <p:cNvPicPr preferRelativeResize="0"/>
          <p:nvPr/>
        </p:nvPicPr>
        <p:blipFill>
          <a:blip r:embed="rId3">
            <a:alphaModFix/>
          </a:blip>
          <a:stretch>
            <a:fillRect/>
          </a:stretch>
        </p:blipFill>
        <p:spPr>
          <a:xfrm>
            <a:off x="2399100" y="829650"/>
            <a:ext cx="4192324" cy="4313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8" name="Shape 708"/>
        <p:cNvGrpSpPr/>
        <p:nvPr/>
      </p:nvGrpSpPr>
      <p:grpSpPr>
        <a:xfrm>
          <a:off x="0" y="0"/>
          <a:ext cx="0" cy="0"/>
          <a:chOff x="0" y="0"/>
          <a:chExt cx="0" cy="0"/>
        </a:xfrm>
      </p:grpSpPr>
      <p:sp>
        <p:nvSpPr>
          <p:cNvPr id="709" name="Google Shape;709;p79"/>
          <p:cNvSpPr txBox="1"/>
          <p:nvPr>
            <p:ph type="title"/>
          </p:nvPr>
        </p:nvSpPr>
        <p:spPr>
          <a:xfrm>
            <a:off x="311700" y="902225"/>
            <a:ext cx="8520600" cy="348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F0F0F"/>
                </a:solidFill>
                <a:latin typeface="El Messiri"/>
                <a:ea typeface="El Messiri"/>
                <a:cs typeface="El Messiri"/>
                <a:sym typeface="El Messiri"/>
              </a:rPr>
              <a:t>How can we </a:t>
            </a:r>
            <a:r>
              <a:rPr lang="en" sz="1600">
                <a:solidFill>
                  <a:srgbClr val="0F0F0F"/>
                </a:solidFill>
                <a:latin typeface="El Messiri"/>
                <a:ea typeface="El Messiri"/>
                <a:cs typeface="El Messiri"/>
                <a:sym typeface="El Messiri"/>
              </a:rPr>
              <a:t>understand the output matrix?</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t/>
            </a:r>
            <a:endParaRPr sz="1600">
              <a:solidFill>
                <a:srgbClr val="0F0F0F"/>
              </a:solidFill>
              <a:latin typeface="El Messiri"/>
              <a:ea typeface="El Messiri"/>
              <a:cs typeface="El Messiri"/>
              <a:sym typeface="El Messiri"/>
            </a:endParaRPr>
          </a:p>
          <a:p>
            <a:pPr indent="0" lvl="0" marL="0" rtl="0" algn="l">
              <a:spcBef>
                <a:spcPts val="0"/>
              </a:spcBef>
              <a:spcAft>
                <a:spcPts val="0"/>
              </a:spcAft>
              <a:buNone/>
            </a:pPr>
            <a:r>
              <a:rPr lang="en" sz="1600">
                <a:solidFill>
                  <a:srgbClr val="0F0F0F"/>
                </a:solidFill>
                <a:latin typeface="El Messiri"/>
                <a:ea typeface="El Messiri"/>
                <a:cs typeface="El Messiri"/>
                <a:sym typeface="El Messiri"/>
              </a:rPr>
              <a:t>We passed 3 units in the last dense layer, so this model will classify between 3 categories, if we passed for example, cat, dog, horse categories in this order, so the order of elements is [cat=0.305629   dog=0.29119745  horse=0.40317357]. The detected animal will have the maximum value. So, for this example, the model classified this animal as horse.</a:t>
            </a:r>
            <a:endParaRPr sz="1600">
              <a:solidFill>
                <a:srgbClr val="0F0F0F"/>
              </a:solidFill>
              <a:latin typeface="El Messiri"/>
              <a:ea typeface="El Messiri"/>
              <a:cs typeface="El Messiri"/>
              <a:sym typeface="El Messiri"/>
            </a:endParaRPr>
          </a:p>
        </p:txBody>
      </p:sp>
      <p:sp>
        <p:nvSpPr>
          <p:cNvPr id="710" name="Google Shape;710;p7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11" name="Google Shape;711;p79"/>
          <p:cNvPicPr preferRelativeResize="0"/>
          <p:nvPr/>
        </p:nvPicPr>
        <p:blipFill>
          <a:blip r:embed="rId3">
            <a:alphaModFix/>
          </a:blip>
          <a:stretch>
            <a:fillRect/>
          </a:stretch>
        </p:blipFill>
        <p:spPr>
          <a:xfrm>
            <a:off x="2362200" y="1415825"/>
            <a:ext cx="4914900" cy="514350"/>
          </a:xfrm>
          <a:prstGeom prst="rect">
            <a:avLst/>
          </a:prstGeom>
          <a:noFill/>
          <a:ln>
            <a:noFill/>
          </a:ln>
        </p:spPr>
      </p:pic>
      <p:sp>
        <p:nvSpPr>
          <p:cNvPr id="712" name="Google Shape;712;p79"/>
          <p:cNvSpPr txBox="1"/>
          <p:nvPr/>
        </p:nvSpPr>
        <p:spPr>
          <a:xfrm>
            <a:off x="7623125" y="4324125"/>
            <a:ext cx="12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latin typeface="El Messiri"/>
                <a:ea typeface="El Messiri"/>
                <a:cs typeface="El Messiri"/>
                <a:sym typeface="El Messiri"/>
                <a:hlinkClick r:id="rId4">
                  <a:extLst>
                    <a:ext uri="{A12FA001-AC4F-418D-AE19-62706E023703}">
                      <ahyp:hlinkClr val="tx"/>
                    </a:ext>
                  </a:extLst>
                </a:hlinkClick>
              </a:rPr>
              <a:t>Code</a:t>
            </a:r>
            <a:endParaRPr>
              <a:solidFill>
                <a:srgbClr val="0000FF"/>
              </a:solidFill>
              <a:latin typeface="El Messiri"/>
              <a:ea typeface="El Messiri"/>
              <a:cs typeface="El Messiri"/>
              <a:sym typeface="El Messi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000FF"/>
                </a:solidFill>
                <a:latin typeface="El Messiri"/>
                <a:ea typeface="El Messiri"/>
                <a:cs typeface="El Messiri"/>
                <a:sym typeface="El Messiri"/>
              </a:rPr>
              <a:t>Image</a:t>
            </a:r>
            <a:endParaRPr b="1">
              <a:solidFill>
                <a:srgbClr val="0000FF"/>
              </a:solidFill>
              <a:latin typeface="El Messiri"/>
              <a:ea typeface="El Messiri"/>
              <a:cs typeface="El Messiri"/>
              <a:sym typeface="El Messiri"/>
            </a:endParaRPr>
          </a:p>
        </p:txBody>
      </p:sp>
      <p:sp>
        <p:nvSpPr>
          <p:cNvPr id="110" name="Google Shape;110;p19"/>
          <p:cNvSpPr txBox="1"/>
          <p:nvPr>
            <p:ph idx="1" type="body"/>
          </p:nvPr>
        </p:nvSpPr>
        <p:spPr>
          <a:xfrm>
            <a:off x="311700" y="695275"/>
            <a:ext cx="609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It is a list of rows and columns, each pixel (row, column) represents the brightness of each main color, in other words, represents the intensity of the RGB colors (Red Green Blue)</a:t>
            </a:r>
            <a:endParaRPr sz="1600">
              <a:solidFill>
                <a:srgbClr val="000000"/>
              </a:solidFill>
              <a:latin typeface="El Messiri"/>
              <a:ea typeface="El Messiri"/>
              <a:cs typeface="El Messiri"/>
              <a:sym typeface="El Messiri"/>
            </a:endParaRPr>
          </a:p>
          <a:p>
            <a:pPr indent="0" lvl="0" marL="0" rtl="0" algn="l">
              <a:lnSpc>
                <a:spcPct val="30000"/>
              </a:lnSpc>
              <a:spcBef>
                <a:spcPts val="1200"/>
              </a:spcBef>
              <a:spcAft>
                <a:spcPts val="0"/>
              </a:spcAft>
              <a:buNone/>
            </a:pPr>
            <a:r>
              <a:rPr lang="en">
                <a:solidFill>
                  <a:srgbClr val="0000FF"/>
                </a:solidFill>
                <a:latin typeface="El Messiri"/>
                <a:ea typeface="El Messiri"/>
                <a:cs typeface="El Messiri"/>
                <a:sym typeface="El Messiri"/>
              </a:rPr>
              <a:t>Ex</a:t>
            </a:r>
            <a:r>
              <a:rPr lang="en">
                <a:solidFill>
                  <a:srgbClr val="000000"/>
                </a:solidFill>
                <a:latin typeface="El Messiri"/>
                <a:ea typeface="El Messiri"/>
                <a:cs typeface="El Messiri"/>
                <a:sym typeface="El Messiri"/>
              </a:rPr>
              <a:t>: </a:t>
            </a:r>
            <a:endParaRPr>
              <a:solidFill>
                <a:srgbClr val="000000"/>
              </a:solidFill>
              <a:latin typeface="El Messiri"/>
              <a:ea typeface="El Messiri"/>
              <a:cs typeface="El Messiri"/>
              <a:sym typeface="El Messiri"/>
            </a:endParaRPr>
          </a:p>
          <a:p>
            <a:pPr indent="0" lvl="0" marL="0" rtl="0" algn="l">
              <a:lnSpc>
                <a:spcPct val="30000"/>
              </a:lnSpc>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lnSpc>
                <a:spcPct val="115000"/>
              </a:lnSpc>
              <a:spcBef>
                <a:spcPts val="1200"/>
              </a:spcBef>
              <a:spcAft>
                <a:spcPts val="1200"/>
              </a:spcAft>
              <a:buNone/>
            </a:pPr>
            <a:r>
              <a:t/>
            </a:r>
            <a:endParaRPr>
              <a:solidFill>
                <a:srgbClr val="000000"/>
              </a:solidFill>
              <a:latin typeface="El Messiri"/>
              <a:ea typeface="El Messiri"/>
              <a:cs typeface="El Messiri"/>
              <a:sym typeface="El Messiri"/>
            </a:endParaRPr>
          </a:p>
        </p:txBody>
      </p:sp>
      <p:pic>
        <p:nvPicPr>
          <p:cNvPr id="111" name="Google Shape;111;p19"/>
          <p:cNvPicPr preferRelativeResize="0"/>
          <p:nvPr/>
        </p:nvPicPr>
        <p:blipFill>
          <a:blip r:embed="rId3">
            <a:alphaModFix/>
          </a:blip>
          <a:stretch>
            <a:fillRect/>
          </a:stretch>
        </p:blipFill>
        <p:spPr>
          <a:xfrm>
            <a:off x="6527250" y="204788"/>
            <a:ext cx="2457450" cy="2447925"/>
          </a:xfrm>
          <a:prstGeom prst="rect">
            <a:avLst/>
          </a:prstGeom>
          <a:noFill/>
          <a:ln>
            <a:noFill/>
          </a:ln>
        </p:spPr>
      </p:pic>
      <p:pic>
        <p:nvPicPr>
          <p:cNvPr id="112" name="Google Shape;112;p19"/>
          <p:cNvPicPr preferRelativeResize="0"/>
          <p:nvPr/>
        </p:nvPicPr>
        <p:blipFill>
          <a:blip r:embed="rId4">
            <a:alphaModFix/>
          </a:blip>
          <a:stretch>
            <a:fillRect/>
          </a:stretch>
        </p:blipFill>
        <p:spPr>
          <a:xfrm>
            <a:off x="776188" y="2001788"/>
            <a:ext cx="2085975" cy="3114675"/>
          </a:xfrm>
          <a:prstGeom prst="rect">
            <a:avLst/>
          </a:prstGeom>
          <a:noFill/>
          <a:ln>
            <a:noFill/>
          </a:ln>
        </p:spPr>
      </p:pic>
      <p:sp>
        <p:nvSpPr>
          <p:cNvPr id="113" name="Google Shape;113;p19"/>
          <p:cNvSpPr txBox="1"/>
          <p:nvPr/>
        </p:nvSpPr>
        <p:spPr>
          <a:xfrm>
            <a:off x="4986200" y="2881800"/>
            <a:ext cx="515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l Messiri"/>
                <a:ea typeface="El Messiri"/>
                <a:cs typeface="El Messiri"/>
                <a:sym typeface="El Messiri"/>
              </a:rPr>
              <a:t>To know information about the image:</a:t>
            </a:r>
            <a:endParaRPr>
              <a:latin typeface="El Messiri"/>
              <a:ea typeface="El Messiri"/>
              <a:cs typeface="El Messiri"/>
              <a:sym typeface="El Messiri"/>
            </a:endParaRPr>
          </a:p>
          <a:p>
            <a:pPr indent="0" lvl="0" marL="0" rtl="0" algn="l">
              <a:spcBef>
                <a:spcPts val="0"/>
              </a:spcBef>
              <a:spcAft>
                <a:spcPts val="0"/>
              </a:spcAft>
              <a:buNone/>
            </a:pPr>
            <a:r>
              <a:t/>
            </a:r>
            <a:endParaRPr>
              <a:latin typeface="El Messiri"/>
              <a:ea typeface="El Messiri"/>
              <a:cs typeface="El Messiri"/>
              <a:sym typeface="El Messiri"/>
            </a:endParaRPr>
          </a:p>
        </p:txBody>
      </p:sp>
      <p:pic>
        <p:nvPicPr>
          <p:cNvPr id="114" name="Google Shape;114;p19"/>
          <p:cNvPicPr preferRelativeResize="0"/>
          <p:nvPr/>
        </p:nvPicPr>
        <p:blipFill>
          <a:blip r:embed="rId5">
            <a:alphaModFix/>
          </a:blip>
          <a:stretch>
            <a:fillRect/>
          </a:stretch>
        </p:blipFill>
        <p:spPr>
          <a:xfrm>
            <a:off x="5353513" y="3330425"/>
            <a:ext cx="3226173" cy="727025"/>
          </a:xfrm>
          <a:prstGeom prst="rect">
            <a:avLst/>
          </a:prstGeom>
          <a:noFill/>
          <a:ln>
            <a:noFill/>
          </a:ln>
        </p:spPr>
      </p:pic>
      <p:sp>
        <p:nvSpPr>
          <p:cNvPr id="115" name="Google Shape;115;p19"/>
          <p:cNvSpPr/>
          <p:nvPr/>
        </p:nvSpPr>
        <p:spPr>
          <a:xfrm>
            <a:off x="4910000" y="2891425"/>
            <a:ext cx="4004100" cy="1366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nvSpPr>
        <p:spPr>
          <a:xfrm>
            <a:off x="2350400" y="1925600"/>
            <a:ext cx="2396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verage"/>
                <a:ea typeface="Average"/>
                <a:cs typeface="Average"/>
                <a:sym typeface="Average"/>
              </a:rPr>
              <a:t>(Row0, column 0) [R G B] -&gt; Pixel 0</a:t>
            </a:r>
            <a:endParaRPr sz="1000">
              <a:latin typeface="Average"/>
              <a:ea typeface="Average"/>
              <a:cs typeface="Average"/>
              <a:sym typeface="Average"/>
            </a:endParaRPr>
          </a:p>
          <a:p>
            <a:pPr indent="0" lvl="0" marL="0" rtl="0" algn="l">
              <a:spcBef>
                <a:spcPts val="0"/>
              </a:spcBef>
              <a:spcAft>
                <a:spcPts val="0"/>
              </a:spcAft>
              <a:buNone/>
            </a:pPr>
            <a:r>
              <a:t/>
            </a:r>
            <a:endParaRPr sz="1000">
              <a:latin typeface="Average"/>
              <a:ea typeface="Average"/>
              <a:cs typeface="Average"/>
              <a:sym typeface="Average"/>
            </a:endParaRPr>
          </a:p>
          <a:p>
            <a:pPr indent="0" lvl="0" marL="0" rtl="0" algn="l">
              <a:spcBef>
                <a:spcPts val="0"/>
              </a:spcBef>
              <a:spcAft>
                <a:spcPts val="0"/>
              </a:spcAft>
              <a:buNone/>
            </a:pPr>
            <a:r>
              <a:rPr lang="en" sz="1000">
                <a:latin typeface="Average"/>
                <a:ea typeface="Average"/>
                <a:cs typeface="Average"/>
                <a:sym typeface="Average"/>
              </a:rPr>
              <a:t>(Row 0, column 1) [R G B] -&gt; Pixel 1</a:t>
            </a:r>
            <a:endParaRPr sz="1000">
              <a:latin typeface="Average"/>
              <a:ea typeface="Average"/>
              <a:cs typeface="Average"/>
              <a:sym typeface="Average"/>
            </a:endParaRPr>
          </a:p>
          <a:p>
            <a:pPr indent="0" lvl="0" marL="0" rtl="0" algn="l">
              <a:spcBef>
                <a:spcPts val="0"/>
              </a:spcBef>
              <a:spcAft>
                <a:spcPts val="0"/>
              </a:spcAft>
              <a:buNone/>
            </a:pPr>
            <a:r>
              <a:t/>
            </a:r>
            <a:endParaRPr sz="1000">
              <a:latin typeface="Average"/>
              <a:ea typeface="Average"/>
              <a:cs typeface="Average"/>
              <a:sym typeface="Average"/>
            </a:endParaRPr>
          </a:p>
          <a:p>
            <a:pPr indent="0" lvl="0" marL="0" rtl="0" algn="l">
              <a:spcBef>
                <a:spcPts val="0"/>
              </a:spcBef>
              <a:spcAft>
                <a:spcPts val="0"/>
              </a:spcAft>
              <a:buNone/>
            </a:pPr>
            <a:r>
              <a:rPr lang="en" sz="1000">
                <a:latin typeface="Average"/>
                <a:ea typeface="Average"/>
                <a:cs typeface="Average"/>
                <a:sym typeface="Average"/>
              </a:rPr>
              <a:t>(Row 0, column 2) [R G B] -&gt; Pixel 2</a:t>
            </a:r>
            <a:endParaRPr sz="1000">
              <a:latin typeface="Average"/>
              <a:ea typeface="Average"/>
              <a:cs typeface="Average"/>
              <a:sym typeface="Average"/>
            </a:endParaRPr>
          </a:p>
          <a:p>
            <a:pPr indent="0" lvl="0" marL="0" rtl="0" algn="l">
              <a:spcBef>
                <a:spcPts val="0"/>
              </a:spcBef>
              <a:spcAft>
                <a:spcPts val="0"/>
              </a:spcAft>
              <a:buNone/>
            </a:pPr>
            <a:r>
              <a:t/>
            </a:r>
            <a:endParaRPr sz="1000">
              <a:latin typeface="Average"/>
              <a:ea typeface="Average"/>
              <a:cs typeface="Average"/>
              <a:sym typeface="Average"/>
            </a:endParaRPr>
          </a:p>
          <a:p>
            <a:pPr indent="0" lvl="0" marL="0" rtl="0" algn="l">
              <a:spcBef>
                <a:spcPts val="0"/>
              </a:spcBef>
              <a:spcAft>
                <a:spcPts val="0"/>
              </a:spcAft>
              <a:buNone/>
            </a:pPr>
            <a:r>
              <a:rPr lang="en" sz="1000">
                <a:latin typeface="Average"/>
                <a:ea typeface="Average"/>
                <a:cs typeface="Average"/>
                <a:sym typeface="Average"/>
              </a:rPr>
              <a:t>. . . . . . . </a:t>
            </a:r>
            <a:endParaRPr sz="1000">
              <a:latin typeface="Average"/>
              <a:ea typeface="Average"/>
              <a:cs typeface="Average"/>
              <a:sym typeface="Average"/>
            </a:endParaRPr>
          </a:p>
          <a:p>
            <a:pPr indent="0" lvl="0" marL="0" rtl="0" algn="l">
              <a:spcBef>
                <a:spcPts val="0"/>
              </a:spcBef>
              <a:spcAft>
                <a:spcPts val="0"/>
              </a:spcAft>
              <a:buNone/>
            </a:pPr>
            <a:r>
              <a:rPr lang="en" sz="1000">
                <a:latin typeface="Average"/>
                <a:ea typeface="Average"/>
                <a:cs typeface="Average"/>
                <a:sym typeface="Average"/>
              </a:rPr>
              <a:t>(Row 0, column</a:t>
            </a:r>
            <a:r>
              <a:rPr lang="en" sz="1000">
                <a:latin typeface="Average"/>
                <a:ea typeface="Average"/>
                <a:cs typeface="Average"/>
                <a:sym typeface="Average"/>
              </a:rPr>
              <a:t> n-2) [R G B] -&gt; pixel n-2 </a:t>
            </a:r>
            <a:endParaRPr sz="1000">
              <a:latin typeface="Average"/>
              <a:ea typeface="Average"/>
              <a:cs typeface="Average"/>
              <a:sym typeface="Average"/>
            </a:endParaRPr>
          </a:p>
          <a:p>
            <a:pPr indent="0" lvl="0" marL="0" rtl="0" algn="l">
              <a:spcBef>
                <a:spcPts val="0"/>
              </a:spcBef>
              <a:spcAft>
                <a:spcPts val="0"/>
              </a:spcAft>
              <a:buNone/>
            </a:pPr>
            <a:r>
              <a:t/>
            </a:r>
            <a:endParaRPr sz="1000">
              <a:latin typeface="Average"/>
              <a:ea typeface="Average"/>
              <a:cs typeface="Average"/>
              <a:sym typeface="Average"/>
            </a:endParaRPr>
          </a:p>
          <a:p>
            <a:pPr indent="0" lvl="0" marL="0" rtl="0" algn="l">
              <a:lnSpc>
                <a:spcPct val="100000"/>
              </a:lnSpc>
              <a:spcBef>
                <a:spcPts val="0"/>
              </a:spcBef>
              <a:spcAft>
                <a:spcPts val="0"/>
              </a:spcAft>
              <a:buNone/>
            </a:pPr>
            <a:r>
              <a:rPr lang="en" sz="1000">
                <a:latin typeface="Average"/>
                <a:ea typeface="Average"/>
                <a:cs typeface="Average"/>
                <a:sym typeface="Average"/>
              </a:rPr>
              <a:t>(Row 0, column n-1) [R G B] -&gt; pixel n-1</a:t>
            </a:r>
            <a:endParaRPr sz="1000">
              <a:latin typeface="Average"/>
              <a:ea typeface="Average"/>
              <a:cs typeface="Average"/>
              <a:sym typeface="Average"/>
            </a:endParaRPr>
          </a:p>
          <a:p>
            <a:pPr indent="0" lvl="0" marL="0" rtl="0" algn="l">
              <a:lnSpc>
                <a:spcPct val="100000"/>
              </a:lnSpc>
              <a:spcBef>
                <a:spcPts val="0"/>
              </a:spcBef>
              <a:spcAft>
                <a:spcPts val="0"/>
              </a:spcAft>
              <a:buNone/>
            </a:pPr>
            <a:r>
              <a:t/>
            </a:r>
            <a:endParaRPr sz="1000">
              <a:latin typeface="Average"/>
              <a:ea typeface="Average"/>
              <a:cs typeface="Average"/>
              <a:sym typeface="Average"/>
            </a:endParaRPr>
          </a:p>
          <a:p>
            <a:pPr indent="0" lvl="0" marL="0" rtl="0" algn="l">
              <a:lnSpc>
                <a:spcPct val="100000"/>
              </a:lnSpc>
              <a:spcBef>
                <a:spcPts val="0"/>
              </a:spcBef>
              <a:spcAft>
                <a:spcPts val="0"/>
              </a:spcAft>
              <a:buNone/>
            </a:pPr>
            <a:r>
              <a:rPr lang="en" sz="1000">
                <a:latin typeface="Average"/>
                <a:ea typeface="Average"/>
                <a:cs typeface="Average"/>
                <a:sym typeface="Average"/>
              </a:rPr>
              <a:t>(Row 0, column n) [R G B] -&gt; pixel n</a:t>
            </a:r>
            <a:endParaRPr sz="1000">
              <a:latin typeface="Average"/>
              <a:ea typeface="Average"/>
              <a:cs typeface="Average"/>
              <a:sym typeface="Average"/>
            </a:endParaRPr>
          </a:p>
          <a:p>
            <a:pPr indent="0" lvl="0" marL="0" rtl="0" algn="l">
              <a:spcBef>
                <a:spcPts val="0"/>
              </a:spcBef>
              <a:spcAft>
                <a:spcPts val="0"/>
              </a:spcAft>
              <a:buNone/>
            </a:pPr>
            <a:r>
              <a:t/>
            </a:r>
            <a:endParaRPr sz="1000">
              <a:latin typeface="Average"/>
              <a:ea typeface="Average"/>
              <a:cs typeface="Average"/>
              <a:sym typeface="Average"/>
            </a:endParaRPr>
          </a:p>
          <a:p>
            <a:pPr indent="0" lvl="0" marL="0" rtl="0" algn="l">
              <a:spcBef>
                <a:spcPts val="0"/>
              </a:spcBef>
              <a:spcAft>
                <a:spcPts val="0"/>
              </a:spcAft>
              <a:buNone/>
            </a:pPr>
            <a:r>
              <a:t/>
            </a:r>
            <a:endParaRPr sz="1000">
              <a:latin typeface="Average"/>
              <a:ea typeface="Average"/>
              <a:cs typeface="Average"/>
              <a:sym typeface="Average"/>
            </a:endParaRPr>
          </a:p>
          <a:p>
            <a:pPr indent="0" lvl="0" marL="0" rtl="0" algn="l">
              <a:spcBef>
                <a:spcPts val="0"/>
              </a:spcBef>
              <a:spcAft>
                <a:spcPts val="0"/>
              </a:spcAft>
              <a:buNone/>
            </a:pPr>
            <a:r>
              <a:rPr lang="en" sz="1000">
                <a:latin typeface="Average"/>
                <a:ea typeface="Average"/>
                <a:cs typeface="Average"/>
                <a:sym typeface="Average"/>
              </a:rPr>
              <a:t>(Row 1, column 0) [R G B]</a:t>
            </a:r>
            <a:endParaRPr sz="1000">
              <a:latin typeface="Average"/>
              <a:ea typeface="Average"/>
              <a:cs typeface="Average"/>
              <a:sym typeface="Average"/>
            </a:endParaRPr>
          </a:p>
          <a:p>
            <a:pPr indent="0" lvl="0" marL="0" rtl="0" algn="l">
              <a:spcBef>
                <a:spcPts val="0"/>
              </a:spcBef>
              <a:spcAft>
                <a:spcPts val="0"/>
              </a:spcAft>
              <a:buNone/>
            </a:pPr>
            <a:r>
              <a:t/>
            </a:r>
            <a:endParaRPr sz="1000">
              <a:latin typeface="Average"/>
              <a:ea typeface="Average"/>
              <a:cs typeface="Average"/>
              <a:sym typeface="Average"/>
            </a:endParaRPr>
          </a:p>
          <a:p>
            <a:pPr indent="0" lvl="0" marL="0" rtl="0" algn="l">
              <a:spcBef>
                <a:spcPts val="0"/>
              </a:spcBef>
              <a:spcAft>
                <a:spcPts val="0"/>
              </a:spcAft>
              <a:buNone/>
            </a:pPr>
            <a:r>
              <a:rPr lang="en" sz="1000">
                <a:latin typeface="Average"/>
                <a:ea typeface="Average"/>
                <a:cs typeface="Average"/>
                <a:sym typeface="Average"/>
              </a:rPr>
              <a:t>(Row 1, column 1) [R G B]</a:t>
            </a:r>
            <a:endParaRPr sz="1000">
              <a:latin typeface="Average"/>
              <a:ea typeface="Average"/>
              <a:cs typeface="Average"/>
              <a:sym typeface="Average"/>
            </a:endParaRPr>
          </a:p>
          <a:p>
            <a:pPr indent="0" lvl="0" marL="0" rtl="0" algn="l">
              <a:spcBef>
                <a:spcPts val="0"/>
              </a:spcBef>
              <a:spcAft>
                <a:spcPts val="0"/>
              </a:spcAft>
              <a:buNone/>
            </a:pPr>
            <a:r>
              <a:t/>
            </a:r>
            <a:endParaRPr sz="1000">
              <a:latin typeface="Average"/>
              <a:ea typeface="Average"/>
              <a:cs typeface="Average"/>
              <a:sym typeface="Average"/>
            </a:endParaRPr>
          </a:p>
          <a:p>
            <a:pPr indent="0" lvl="0" marL="0" rtl="0" algn="l">
              <a:spcBef>
                <a:spcPts val="0"/>
              </a:spcBef>
              <a:spcAft>
                <a:spcPts val="0"/>
              </a:spcAft>
              <a:buNone/>
            </a:pPr>
            <a:r>
              <a:rPr lang="en" sz="1000">
                <a:latin typeface="Average"/>
                <a:ea typeface="Average"/>
                <a:cs typeface="Average"/>
                <a:sym typeface="Average"/>
              </a:rPr>
              <a:t>(Row 1, column 2) [R G B]</a:t>
            </a:r>
            <a:endParaRPr sz="1000">
              <a:latin typeface="Average"/>
              <a:ea typeface="Average"/>
              <a:cs typeface="Average"/>
              <a:sym typeface="Average"/>
            </a:endParaRPr>
          </a:p>
          <a:p>
            <a:pPr indent="0" lvl="0" marL="0" rtl="0" algn="l">
              <a:spcBef>
                <a:spcPts val="0"/>
              </a:spcBef>
              <a:spcAft>
                <a:spcPts val="0"/>
              </a:spcAft>
              <a:buNone/>
            </a:pPr>
            <a:r>
              <a:rPr lang="en" sz="1000">
                <a:latin typeface="Average"/>
                <a:ea typeface="Average"/>
                <a:cs typeface="Average"/>
                <a:sym typeface="Average"/>
              </a:rPr>
              <a:t>. . . . . . . . </a:t>
            </a:r>
            <a:endParaRPr sz="1000">
              <a:latin typeface="Average"/>
              <a:ea typeface="Average"/>
              <a:cs typeface="Average"/>
              <a:sym typeface="Average"/>
            </a:endParaRPr>
          </a:p>
        </p:txBody>
      </p:sp>
      <p:sp>
        <p:nvSpPr>
          <p:cNvPr id="117" name="Google Shape;117;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sp>
        <p:nvSpPr>
          <p:cNvPr id="122" name="Google Shape;122;p20"/>
          <p:cNvSpPr txBox="1"/>
          <p:nvPr>
            <p:ph idx="1" type="body"/>
          </p:nvPr>
        </p:nvSpPr>
        <p:spPr>
          <a:xfrm>
            <a:off x="311700" y="314275"/>
            <a:ext cx="8520600" cy="449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El Messiri"/>
                <a:ea typeface="El Messiri"/>
                <a:cs typeface="El Messiri"/>
                <a:sym typeface="El Messiri"/>
              </a:rPr>
              <a:t>In detection task, there is no need for colors. if we want to detect something in an image, we can convert the input image into grayscale image which makes the image in black and white only which is one channel of RGB, this results that each pixel will have one value instead of three.</a:t>
            </a:r>
            <a:endParaRPr sz="1600">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Reading the image in </a:t>
            </a:r>
            <a:r>
              <a:rPr lang="en" sz="1600">
                <a:solidFill>
                  <a:srgbClr val="000000"/>
                </a:solidFill>
                <a:latin typeface="El Messiri"/>
                <a:ea typeface="El Messiri"/>
                <a:cs typeface="El Messiri"/>
                <a:sym typeface="El Messiri"/>
              </a:rPr>
              <a:t>grayscale</a:t>
            </a:r>
            <a:r>
              <a:rPr lang="en" sz="1600">
                <a:solidFill>
                  <a:srgbClr val="000000"/>
                </a:solidFill>
                <a:latin typeface="El Messiri"/>
                <a:ea typeface="El Messiri"/>
                <a:cs typeface="El Messiri"/>
                <a:sym typeface="El Messiri"/>
              </a:rPr>
              <a:t>:</a:t>
            </a:r>
            <a:endParaRPr sz="1600">
              <a:solidFill>
                <a:srgbClr val="000000"/>
              </a:solidFill>
              <a:latin typeface="El Messiri"/>
              <a:ea typeface="El Messiri"/>
              <a:cs typeface="El Messiri"/>
              <a:sym typeface="El Messiri"/>
            </a:endParaRPr>
          </a:p>
          <a:p>
            <a:pPr indent="0" lvl="0" marL="45720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0" lvl="0" marL="0" rtl="0" algn="l">
              <a:spcBef>
                <a:spcPts val="1200"/>
              </a:spcBef>
              <a:spcAft>
                <a:spcPts val="0"/>
              </a:spcAft>
              <a:buNone/>
            </a:pPr>
            <a:r>
              <a:t/>
            </a:r>
            <a:endParaRPr>
              <a:solidFill>
                <a:srgbClr val="000000"/>
              </a:solidFill>
              <a:latin typeface="El Messiri"/>
              <a:ea typeface="El Messiri"/>
              <a:cs typeface="El Messiri"/>
              <a:sym typeface="El Messiri"/>
            </a:endParaRPr>
          </a:p>
          <a:p>
            <a:pPr indent="-330200" lvl="0" marL="457200" rtl="0" algn="l">
              <a:spcBef>
                <a:spcPts val="1200"/>
              </a:spcBef>
              <a:spcAft>
                <a:spcPts val="0"/>
              </a:spcAft>
              <a:buClr>
                <a:srgbClr val="000000"/>
              </a:buClr>
              <a:buSzPts val="1600"/>
              <a:buFont typeface="El Messiri"/>
              <a:buChar char="❏"/>
            </a:pPr>
            <a:r>
              <a:rPr lang="en" sz="1600">
                <a:solidFill>
                  <a:srgbClr val="000000"/>
                </a:solidFill>
                <a:latin typeface="El Messiri"/>
                <a:ea typeface="El Messiri"/>
                <a:cs typeface="El Messiri"/>
                <a:sym typeface="El Messiri"/>
              </a:rPr>
              <a:t>Img output:</a:t>
            </a:r>
            <a:endParaRPr sz="1600">
              <a:solidFill>
                <a:srgbClr val="000000"/>
              </a:solidFill>
              <a:latin typeface="El Messiri"/>
              <a:ea typeface="El Messiri"/>
              <a:cs typeface="El Messiri"/>
              <a:sym typeface="El Messiri"/>
            </a:endParaRPr>
          </a:p>
          <a:p>
            <a:pPr indent="0" lvl="0" marL="457200" rtl="0" algn="l">
              <a:spcBef>
                <a:spcPts val="1200"/>
              </a:spcBef>
              <a:spcAft>
                <a:spcPts val="1200"/>
              </a:spcAft>
              <a:buNone/>
            </a:pPr>
            <a:r>
              <a:t/>
            </a:r>
            <a:endParaRPr>
              <a:solidFill>
                <a:srgbClr val="000000"/>
              </a:solidFill>
              <a:latin typeface="El Messiri"/>
              <a:ea typeface="El Messiri"/>
              <a:cs typeface="El Messiri"/>
              <a:sym typeface="El Messiri"/>
            </a:endParaRPr>
          </a:p>
        </p:txBody>
      </p:sp>
      <p:pic>
        <p:nvPicPr>
          <p:cNvPr id="123" name="Google Shape;123;p20"/>
          <p:cNvPicPr preferRelativeResize="0"/>
          <p:nvPr/>
        </p:nvPicPr>
        <p:blipFill>
          <a:blip r:embed="rId3">
            <a:alphaModFix/>
          </a:blip>
          <a:stretch>
            <a:fillRect/>
          </a:stretch>
        </p:blipFill>
        <p:spPr>
          <a:xfrm>
            <a:off x="935375" y="1751575"/>
            <a:ext cx="5062325" cy="1294850"/>
          </a:xfrm>
          <a:prstGeom prst="rect">
            <a:avLst/>
          </a:prstGeom>
          <a:noFill/>
          <a:ln>
            <a:noFill/>
          </a:ln>
        </p:spPr>
      </p:pic>
      <p:pic>
        <p:nvPicPr>
          <p:cNvPr id="124" name="Google Shape;124;p20"/>
          <p:cNvPicPr preferRelativeResize="0"/>
          <p:nvPr/>
        </p:nvPicPr>
        <p:blipFill>
          <a:blip r:embed="rId4">
            <a:alphaModFix/>
          </a:blip>
          <a:stretch>
            <a:fillRect/>
          </a:stretch>
        </p:blipFill>
        <p:spPr>
          <a:xfrm>
            <a:off x="935375" y="3632175"/>
            <a:ext cx="2826500" cy="1005750"/>
          </a:xfrm>
          <a:prstGeom prst="rect">
            <a:avLst/>
          </a:prstGeom>
          <a:noFill/>
          <a:ln>
            <a:noFill/>
          </a:ln>
        </p:spPr>
      </p:pic>
      <p:sp>
        <p:nvSpPr>
          <p:cNvPr id="125" name="Google Shape;125;p20"/>
          <p:cNvSpPr txBox="1"/>
          <p:nvPr/>
        </p:nvSpPr>
        <p:spPr>
          <a:xfrm>
            <a:off x="5551925" y="3545375"/>
            <a:ext cx="2826600" cy="615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l Messiri"/>
                <a:ea typeface="El Messiri"/>
                <a:cs typeface="El Messiri"/>
                <a:sym typeface="El Messiri"/>
              </a:rPr>
              <a:t>This image will be the input layer of neural network.</a:t>
            </a:r>
            <a:endParaRPr>
              <a:latin typeface="El Messiri"/>
              <a:ea typeface="El Messiri"/>
              <a:cs typeface="El Messiri"/>
              <a:sym typeface="El Messiri"/>
            </a:endParaRPr>
          </a:p>
        </p:txBody>
      </p:sp>
      <p:sp>
        <p:nvSpPr>
          <p:cNvPr id="126" name="Google Shape;126;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El Messiri"/>
                <a:ea typeface="El Messiri"/>
                <a:cs typeface="El Messiri"/>
                <a:sym typeface="El Messiri"/>
              </a:rPr>
              <a:t>Content</a:t>
            </a:r>
            <a:endParaRPr b="1">
              <a:solidFill>
                <a:srgbClr val="000000"/>
              </a:solidFill>
              <a:latin typeface="El Messiri"/>
              <a:ea typeface="El Messiri"/>
              <a:cs typeface="El Messiri"/>
              <a:sym typeface="El Messiri"/>
            </a:endParaRPr>
          </a:p>
        </p:txBody>
      </p:sp>
      <p:sp>
        <p:nvSpPr>
          <p:cNvPr id="132" name="Google Shape;13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Libraries installation</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intro.</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Neural network structure</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Sequential model</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Conv2D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Feature map</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Max Pooling layer</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Flatten and Dense layers</a:t>
            </a:r>
            <a:endParaRPr>
              <a:solidFill>
                <a:srgbClr val="000000"/>
              </a:solidFill>
              <a:latin typeface="El Messiri"/>
              <a:ea typeface="El Messiri"/>
              <a:cs typeface="El Messiri"/>
              <a:sym typeface="El Messiri"/>
            </a:endParaRPr>
          </a:p>
          <a:p>
            <a:pPr indent="-342900" lvl="0" marL="457200" rtl="0" algn="l">
              <a:spcBef>
                <a:spcPts val="0"/>
              </a:spcBef>
              <a:spcAft>
                <a:spcPts val="0"/>
              </a:spcAft>
              <a:buClr>
                <a:srgbClr val="000000"/>
              </a:buClr>
              <a:buSzPts val="1800"/>
              <a:buFont typeface="El Messiri"/>
              <a:buChar char="●"/>
            </a:pPr>
            <a:r>
              <a:rPr lang="en">
                <a:solidFill>
                  <a:srgbClr val="000000"/>
                </a:solidFill>
                <a:latin typeface="El Messiri"/>
                <a:ea typeface="El Messiri"/>
                <a:cs typeface="El Messiri"/>
                <a:sym typeface="El Messiri"/>
              </a:rPr>
              <a:t>Image classification model using VGG16</a:t>
            </a:r>
            <a:endParaRPr>
              <a:solidFill>
                <a:srgbClr val="000000"/>
              </a:solidFill>
              <a:latin typeface="El Messiri"/>
              <a:ea typeface="El Messiri"/>
              <a:cs typeface="El Messiri"/>
              <a:sym typeface="El Messiri"/>
            </a:endParaRPr>
          </a:p>
        </p:txBody>
      </p:sp>
      <p:cxnSp>
        <p:nvCxnSpPr>
          <p:cNvPr id="133" name="Google Shape;133;p21"/>
          <p:cNvCxnSpPr/>
          <p:nvPr/>
        </p:nvCxnSpPr>
        <p:spPr>
          <a:xfrm>
            <a:off x="802225" y="1390075"/>
            <a:ext cx="2137800" cy="18000"/>
          </a:xfrm>
          <a:prstGeom prst="straightConnector1">
            <a:avLst/>
          </a:prstGeom>
          <a:noFill/>
          <a:ln cap="flat" cmpd="sng" w="9525">
            <a:solidFill>
              <a:srgbClr val="000000"/>
            </a:solidFill>
            <a:prstDash val="solid"/>
            <a:round/>
            <a:headEnd len="med" w="med" type="none"/>
            <a:tailEnd len="med" w="med" type="none"/>
          </a:ln>
        </p:spPr>
      </p:cxnSp>
      <p:cxnSp>
        <p:nvCxnSpPr>
          <p:cNvPr id="134" name="Google Shape;134;p21"/>
          <p:cNvCxnSpPr/>
          <p:nvPr/>
        </p:nvCxnSpPr>
        <p:spPr>
          <a:xfrm>
            <a:off x="802225" y="1717400"/>
            <a:ext cx="2137800" cy="18000"/>
          </a:xfrm>
          <a:prstGeom prst="straightConnector1">
            <a:avLst/>
          </a:prstGeom>
          <a:noFill/>
          <a:ln cap="flat" cmpd="sng" w="9525">
            <a:solidFill>
              <a:srgbClr val="000000"/>
            </a:solidFill>
            <a:prstDash val="solid"/>
            <a:round/>
            <a:headEnd len="med" w="med" type="none"/>
            <a:tailEnd len="med" w="med" type="none"/>
          </a:ln>
        </p:spPr>
      </p:cxnSp>
      <p:cxnSp>
        <p:nvCxnSpPr>
          <p:cNvPr id="135" name="Google Shape;135;p21"/>
          <p:cNvCxnSpPr/>
          <p:nvPr/>
        </p:nvCxnSpPr>
        <p:spPr>
          <a:xfrm>
            <a:off x="802225" y="2044725"/>
            <a:ext cx="800700" cy="7200"/>
          </a:xfrm>
          <a:prstGeom prst="straightConnector1">
            <a:avLst/>
          </a:prstGeom>
          <a:noFill/>
          <a:ln cap="flat" cmpd="sng" w="9525">
            <a:solidFill>
              <a:srgbClr val="000000"/>
            </a:solidFill>
            <a:prstDash val="solid"/>
            <a:round/>
            <a:headEnd len="med" w="med" type="none"/>
            <a:tailEnd len="med" w="med" type="none"/>
          </a:ln>
        </p:spPr>
      </p:cxnSp>
      <p:sp>
        <p:nvSpPr>
          <p:cNvPr id="136" name="Google Shape;136;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